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5"/>
  </p:notesMasterIdLst>
  <p:handoutMasterIdLst>
    <p:handoutMasterId r:id="rId26"/>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79" r:id="rId14"/>
    <p:sldId id="266" r:id="rId15"/>
    <p:sldId id="269" r:id="rId16"/>
    <p:sldId id="268" r:id="rId17"/>
    <p:sldId id="276" r:id="rId18"/>
    <p:sldId id="271" r:id="rId19"/>
    <p:sldId id="272" r:id="rId20"/>
    <p:sldId id="273" r:id="rId21"/>
    <p:sldId id="274" r:id="rId22"/>
    <p:sldId id="281" r:id="rId23"/>
    <p:sldId id="278"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250" autoAdjust="0"/>
  </p:normalViewPr>
  <p:slideViewPr>
    <p:cSldViewPr>
      <p:cViewPr>
        <p:scale>
          <a:sx n="82" d="100"/>
          <a:sy n="82" d="100"/>
        </p:scale>
        <p:origin x="-22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kecman\Desktop\Prilog%202%20-%20Pomocni%20dokument%20za%20tabele%20i%20grafike%202019.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sr-Latn-RS"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452863076244924"/>
          <c:y val="0.33374488188976448"/>
          <c:w val="0.62846713498254947"/>
          <c:h val="0.55553768720086449"/>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4.2935426600180411E-3"/>
                  <c:y val="-2.7461355565848413E-2"/>
                </c:manualLayout>
              </c:layout>
              <c:tx>
                <c:rich>
                  <a:bodyPr/>
                  <a:lstStyle/>
                  <a:p>
                    <a:fld id="{1DE06BB8-6221-4D5C-B91F-250867B82E8F}" type="CATEGORYNAME">
                      <a:rPr lang="sr-Cyrl-RS"/>
                      <a:pPr/>
                      <a:t>[CATEGORY NAME]</a:t>
                    </a:fld>
                    <a:r>
                      <a:rPr lang="sr-Cyrl-RS" baseline="0" dirty="0"/>
                      <a:t>
</a:t>
                    </a:r>
                    <a:r>
                      <a:rPr lang="sr-Cyrl-RS" baseline="0" dirty="0" smtClean="0"/>
                      <a:t>66%</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0E86-4DB2-BB9D-FEC6D903DEFD}"/>
                </c:ext>
                <c:ext xmlns:c15="http://schemas.microsoft.com/office/drawing/2012/chart" uri="{CE6537A1-D6FC-4f65-9D91-7224C49458BB}">
                  <c15:layout/>
                  <c15:dlblFieldTable/>
                  <c15:showDataLabelsRange val="0"/>
                </c:ext>
              </c:extLst>
            </c:dLbl>
            <c:dLbl>
              <c:idx val="1"/>
              <c:layout/>
              <c:tx>
                <c:rich>
                  <a:bodyPr/>
                  <a:lstStyle/>
                  <a:p>
                    <a:fld id="{73A51C9C-907A-4372-B2B4-6549FC16DF77}" type="CATEGORYNAME">
                      <a:rPr lang="sr-Cyrl-RS"/>
                      <a:pPr/>
                      <a:t>[CATEGORY NAME]</a:t>
                    </a:fld>
                    <a:r>
                      <a:rPr lang="sr-Cyrl-RS" baseline="0"/>
                      <a:t>
</a:t>
                    </a:r>
                    <a:r>
                      <a:rPr lang="sr-Cyrl-RS" baseline="0" smtClean="0"/>
                      <a:t>9%</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2"/>
              <c:layout>
                <c:manualLayout>
                  <c:x val="-7.208283800655961E-2"/>
                  <c:y val="7.0416994811757311E-2"/>
                </c:manualLayout>
              </c:layout>
              <c:tx>
                <c:rich>
                  <a:bodyPr/>
                  <a:lstStyle/>
                  <a:p>
                    <a:fld id="{72B205E4-7F9F-48FD-A1FF-8B8C01042A4A}" type="CATEGORYNAME">
                      <a:rPr lang="sr-Cyrl-RS" dirty="0"/>
                      <a:pPr/>
                      <a:t>[CATEGORY NAME]</a:t>
                    </a:fld>
                    <a:r>
                      <a:rPr lang="sr-Cyrl-RS" baseline="0" dirty="0"/>
                      <a:t>
</a:t>
                    </a:r>
                    <a:r>
                      <a:rPr lang="sr-Cyrl-RS" baseline="0" dirty="0" smtClean="0"/>
                      <a:t>17%</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0E86-4DB2-BB9D-FEC6D903DEFD}"/>
                </c:ext>
                <c:ext xmlns:c15="http://schemas.microsoft.com/office/drawing/2012/chart" uri="{CE6537A1-D6FC-4f65-9D91-7224C49458BB}">
                  <c15:layout/>
                  <c15:dlblFieldTable/>
                  <c15:showDataLabelsRange val="0"/>
                </c:ext>
              </c:extLst>
            </c:dLbl>
            <c:dLbl>
              <c:idx val="3"/>
              <c:layout>
                <c:manualLayout>
                  <c:x val="-0.12272850571959795"/>
                  <c:y val="-8.0132321084341498E-2"/>
                </c:manualLayout>
              </c:layout>
              <c:tx>
                <c:rich>
                  <a:bodyPr/>
                  <a:lstStyle/>
                  <a:p>
                    <a:fld id="{F889EDAD-C093-4226-B28C-300E90F56AB2}" type="CATEGORYNAME">
                      <a:rPr lang="ru-RU"/>
                      <a:pPr/>
                      <a:t>[CATEGORY NAME]</a:t>
                    </a:fld>
                    <a:r>
                      <a:rPr lang="ru-RU" baseline="0" dirty="0"/>
                      <a:t>
</a:t>
                    </a:r>
                    <a:r>
                      <a:rPr lang="ru-RU" baseline="0" dirty="0" smtClean="0"/>
                      <a:t>4%</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4"/>
              <c:layout>
                <c:manualLayout>
                  <c:x val="0.10476675902310312"/>
                  <c:y val="-0.14928501901517119"/>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6-0E86-4DB2-BB9D-FEC6D903DEFD}"/>
                </c:ext>
                <c:ext xmlns:c15="http://schemas.microsoft.com/office/drawing/2012/chart" uri="{CE6537A1-D6FC-4f65-9D91-7224C49458BB}">
                  <c15:layout/>
                </c:ext>
              </c:extLst>
            </c:dLbl>
            <c:dLbl>
              <c:idx val="5"/>
              <c:layout>
                <c:manualLayout>
                  <c:x val="0.2451953989132257"/>
                  <c:y val="-8.97372851131477E-2"/>
                </c:manualLayout>
              </c:layout>
              <c:tx>
                <c:rich>
                  <a:bodyPr/>
                  <a:lstStyle/>
                  <a:p>
                    <a:fld id="{B57BC6C2-56FC-4ADD-BB1A-300774DB2E15}" type="CATEGORYNAME">
                      <a:rPr lang="ru-RU"/>
                      <a:pPr/>
                      <a:t>[CATEGORY NAME]</a:t>
                    </a:fld>
                    <a:r>
                      <a:rPr lang="ru-RU" baseline="0" dirty="0"/>
                      <a:t>
</a:t>
                    </a:r>
                    <a:r>
                      <a:rPr lang="ru-RU" baseline="0" dirty="0" smtClean="0"/>
                      <a:t>3%</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0E86-4DB2-BB9D-FEC6D903DEFD}"/>
                </c:ext>
                <c:ext xmlns:c15="http://schemas.microsoft.com/office/drawing/2012/chart" uri="{CE6537A1-D6FC-4f65-9D91-7224C49458BB}">
                  <c15:layout/>
                  <c15:dlblFieldTable/>
                  <c15:showDataLabelsRange val="0"/>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lang="sr-Latn-RS" sz="1200" b="1" i="0" u="none" strike="noStrike" kern="1200" baseline="0">
                    <a:solidFill>
                      <a:schemeClr val="dk1">
                        <a:lumMod val="65000"/>
                        <a:lumOff val="35000"/>
                      </a:schemeClr>
                    </a:solidFill>
                    <a:latin typeface="+mn-lt"/>
                    <a:ea typeface="+mn-ea"/>
                    <a:cs typeface="+mn-cs"/>
                  </a:defRPr>
                </a:pPr>
                <a:endParaRPr lang="sr-Latn-RS"/>
              </a:p>
            </c:txPr>
            <c:dLblPos val="bestFit"/>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'Prihodi i primanja'!$C$6:$C$11</c:f>
              <c:strCache>
                <c:ptCount val="6"/>
                <c:pt idx="0">
                  <c:v>Порески приходи</c:v>
                </c:pt>
                <c:pt idx="1">
                  <c:v>трансфери</c:v>
                </c:pt>
                <c:pt idx="2">
                  <c:v>други приходи</c:v>
                </c:pt>
                <c:pt idx="3">
                  <c:v>примања од продаје нефинансијске имовине</c:v>
                </c:pt>
                <c:pt idx="4">
                  <c:v>примања од продаје финансијске имовине</c:v>
                </c:pt>
                <c:pt idx="5">
                  <c:v>пренета средства ихз претходне године</c:v>
                </c:pt>
              </c:strCache>
            </c:strRef>
          </c:cat>
          <c:val>
            <c:numRef>
              <c:f>'Prihodi i primanja'!$D$6:$D$11</c:f>
              <c:numCache>
                <c:formatCode>#,##0</c:formatCode>
                <c:ptCount val="6"/>
                <c:pt idx="0">
                  <c:v>1437800</c:v>
                </c:pt>
                <c:pt idx="1">
                  <c:v>166890</c:v>
                </c:pt>
                <c:pt idx="2">
                  <c:v>259855</c:v>
                </c:pt>
                <c:pt idx="3">
                  <c:v>30050</c:v>
                </c:pt>
                <c:pt idx="4">
                  <c:v>20000</c:v>
                </c:pt>
                <c:pt idx="5">
                  <c:v>200905</c:v>
                </c:pt>
              </c:numCache>
            </c:numRef>
          </c:val>
          <c:extLst xmlns:c16r2="http://schemas.microsoft.com/office/drawing/2015/06/chart">
            <c:ext xmlns:c16="http://schemas.microsoft.com/office/drawing/2014/chart" uri="{C3380CC4-5D6E-409C-BE32-E72D297353CC}">
              <c16:uniqueId val="{00000000-0E86-4DB2-BB9D-FEC6D903DEFD}"/>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sr-Latn-RS"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3712750081894612"/>
          <c:y val="0.31178409757603831"/>
          <c:w val="0.53601721202415242"/>
          <c:h val="0.47396905974988451"/>
        </c:manualLayout>
      </c:layout>
      <c:pie3DChart>
        <c:varyColors val="1"/>
        <c:ser>
          <c:idx val="0"/>
          <c:order val="0"/>
          <c:explosion val="15"/>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bubble3D val="0"/>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888546481766814"/>
                  <c:y val="-8.470588235294127E-2"/>
                </c:manualLayout>
              </c:layout>
              <c:tx>
                <c:rich>
                  <a:bodyPr/>
                  <a:lstStyle/>
                  <a:p>
                    <a:fld id="{85556962-C1D1-44FA-9BBC-6D7E13DF6778}" type="CATEGORYNAME">
                      <a:rPr lang="sr-Cyrl-RS"/>
                      <a:pPr/>
                      <a:t>[CATEGORY NAME]</a:t>
                    </a:fld>
                    <a:r>
                      <a:rPr lang="sr-Cyrl-RS" baseline="0" dirty="0"/>
                      <a:t>
</a:t>
                    </a:r>
                    <a:r>
                      <a:rPr lang="sr-Cyrl-RS" baseline="0" dirty="0" smtClean="0"/>
                      <a:t>18%</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9187-400C-AE0C-D299E08B2FF7}"/>
                </c:ext>
                <c:ext xmlns:c15="http://schemas.microsoft.com/office/drawing/2012/chart" uri="{CE6537A1-D6FC-4f65-9D91-7224C49458BB}">
                  <c15:layout/>
                  <c15:dlblFieldTable/>
                  <c15:showDataLabelsRange val="0"/>
                </c:ext>
              </c:extLst>
            </c:dLbl>
            <c:dLbl>
              <c:idx val="1"/>
              <c:layout>
                <c:manualLayout>
                  <c:x val="3.6979969183359065E-2"/>
                  <c:y val="0.13803921568627464"/>
                </c:manualLayout>
              </c:layout>
              <c:tx>
                <c:rich>
                  <a:bodyPr/>
                  <a:lstStyle/>
                  <a:p>
                    <a:fld id="{F764251A-4CFA-4200-B911-9C909F32F706}" type="CATEGORYNAME">
                      <a:rPr lang="ru-RU"/>
                      <a:pPr/>
                      <a:t>[CATEGORY NAME]</a:t>
                    </a:fld>
                    <a:r>
                      <a:rPr lang="ru-RU" baseline="0" dirty="0"/>
                      <a:t>
</a:t>
                    </a:r>
                    <a:r>
                      <a:rPr lang="ru-RU" baseline="0" dirty="0" smtClean="0"/>
                      <a:t>35%</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9187-400C-AE0C-D299E08B2FF7}"/>
                </c:ext>
                <c:ext xmlns:c15="http://schemas.microsoft.com/office/drawing/2012/chart" uri="{CE6537A1-D6FC-4f65-9D91-7224C49458BB}">
                  <c15:layout/>
                  <c15:dlblFieldTable/>
                  <c15:showDataLabelsRange val="0"/>
                </c:ext>
              </c:extLst>
            </c:dLbl>
            <c:dLbl>
              <c:idx val="2"/>
              <c:layout>
                <c:manualLayout>
                  <c:x val="-8.4232152028762206E-2"/>
                  <c:y val="2.5098039215686273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9187-400C-AE0C-D299E08B2FF7}"/>
                </c:ext>
                <c:ext xmlns:c15="http://schemas.microsoft.com/office/drawing/2012/chart" uri="{CE6537A1-D6FC-4f65-9D91-7224C49458BB}">
                  <c15:layout/>
                </c:ext>
              </c:extLst>
            </c:dLbl>
            <c:dLbl>
              <c:idx val="3"/>
              <c:layout>
                <c:manualLayout>
                  <c:x val="-8.6286594761171009E-2"/>
                  <c:y val="3.7647058823529471E-2"/>
                </c:manualLayout>
              </c:layout>
              <c:tx>
                <c:rich>
                  <a:bodyPr/>
                  <a:lstStyle/>
                  <a:p>
                    <a:fld id="{D3415F55-A1BC-4279-A975-991F7EACADA6}" type="CATEGORYNAME">
                      <a:rPr lang="sr-Cyrl-RS"/>
                      <a:pPr/>
                      <a:t>[CATEGORY NAME]</a:t>
                    </a:fld>
                    <a:r>
                      <a:rPr lang="sr-Cyrl-RS" baseline="0" dirty="0"/>
                      <a:t>
</a:t>
                    </a:r>
                    <a:r>
                      <a:rPr lang="sr-Cyrl-RS" baseline="0" dirty="0" smtClean="0"/>
                      <a:t>12%</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9187-400C-AE0C-D299E08B2FF7}"/>
                </c:ext>
                <c:ext xmlns:c15="http://schemas.microsoft.com/office/drawing/2012/chart" uri="{CE6537A1-D6FC-4f65-9D91-7224C49458BB}">
                  <c15:layout/>
                  <c15:dlblFieldTable/>
                  <c15:showDataLabelsRange val="0"/>
                </c:ext>
              </c:extLst>
            </c:dLbl>
            <c:dLbl>
              <c:idx val="4"/>
              <c:layout>
                <c:manualLayout>
                  <c:x val="-4.3143297380585505E-2"/>
                  <c:y val="-3.7647058823529471E-2"/>
                </c:manualLayout>
              </c:layout>
              <c:tx>
                <c:rich>
                  <a:bodyPr/>
                  <a:lstStyle/>
                  <a:p>
                    <a:r>
                      <a:rPr lang="sr-Cyrl-RS"/>
                      <a:t>социјална </a:t>
                    </a:r>
                    <a:r>
                      <a:rPr lang="sr-Cyrl-RS" dirty="0" smtClean="0"/>
                      <a:t>заштита</a:t>
                    </a:r>
                    <a:r>
                      <a:rPr lang="sr-Cyrl-RS"/>
                      <a:t>
3%</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9187-400C-AE0C-D299E08B2FF7}"/>
                </c:ext>
                <c:ext xmlns:c15="http://schemas.microsoft.com/office/drawing/2012/chart" uri="{CE6537A1-D6FC-4f65-9D91-7224C49458BB}">
                  <c15:layout/>
                </c:ext>
              </c:extLst>
            </c:dLbl>
            <c:dLbl>
              <c:idx val="5"/>
              <c:layout>
                <c:manualLayout>
                  <c:x val="-7.3959928117222282E-2"/>
                  <c:y val="-0.12603787265390978"/>
                </c:manualLayout>
              </c:layout>
              <c:tx>
                <c:rich>
                  <a:bodyPr/>
                  <a:lstStyle/>
                  <a:p>
                    <a:fld id="{EFF8E21E-5220-406A-A546-715F6DEF5C0C}" type="CATEGORYNAME">
                      <a:rPr lang="sr-Cyrl-RS"/>
                      <a:pPr/>
                      <a:t>[CATEGORY NAME]</a:t>
                    </a:fld>
                    <a:r>
                      <a:rPr lang="sr-Cyrl-RS" baseline="0" dirty="0"/>
                      <a:t>
</a:t>
                    </a:r>
                    <a:r>
                      <a:rPr lang="sr-Cyrl-RS" baseline="0" dirty="0" smtClean="0"/>
                      <a:t>13%</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B-9187-400C-AE0C-D299E08B2FF7}"/>
                </c:ext>
                <c:ext xmlns:c15="http://schemas.microsoft.com/office/drawing/2012/chart" uri="{CE6537A1-D6FC-4f65-9D91-7224C49458BB}">
                  <c15:layout/>
                  <c15:dlblFieldTable/>
                  <c15:showDataLabelsRange val="0"/>
                </c:ext>
              </c:extLst>
            </c:dLbl>
            <c:dLbl>
              <c:idx val="6"/>
              <c:layout>
                <c:manualLayout>
                  <c:x val="-6.1633281972265034E-3"/>
                  <c:y val="-0.12862745098039224"/>
                </c:manualLayout>
              </c:layout>
              <c:tx>
                <c:rich>
                  <a:bodyPr/>
                  <a:lstStyle/>
                  <a:p>
                    <a:fld id="{B8626628-640B-4E1A-B291-CCEE22B92C2C}" type="CATEGORYNAME">
                      <a:rPr lang="sr-Cyrl-RS" dirty="0"/>
                      <a:pPr/>
                      <a:t>[CATEGORY NAME]</a:t>
                    </a:fld>
                    <a:r>
                      <a:rPr lang="sr-Cyrl-RS" baseline="0" dirty="0"/>
                      <a:t>
</a:t>
                    </a:r>
                    <a:r>
                      <a:rPr lang="sr-Cyrl-RS" baseline="0" dirty="0" smtClean="0"/>
                      <a:t>18%</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7"/>
              <c:layout>
                <c:manualLayout>
                  <c:x val="7.6014381099126935E-2"/>
                  <c:y val="-0.10980392156862755"/>
                </c:manualLayout>
              </c:layout>
              <c:tx>
                <c:rich>
                  <a:bodyPr/>
                  <a:lstStyle/>
                  <a:p>
                    <a:fld id="{07D224A4-E838-4492-88BF-FCF49ACFA68B}" type="CATEGORYNAME">
                      <a:rPr lang="sr-Cyrl-RS" smtClean="0"/>
                      <a:pPr/>
                      <a:t>[CATEGORY NAME]</a:t>
                    </a:fld>
                    <a:r>
                      <a:rPr lang="sr-Cyrl-RS" baseline="0" dirty="0" smtClean="0"/>
                      <a:t>
1%</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E-9187-400C-AE0C-D299E08B2FF7}"/>
                </c:ext>
                <c:ext xmlns:c15="http://schemas.microsoft.com/office/drawing/2012/chart" uri="{CE6537A1-D6FC-4f65-9D91-7224C49458BB}">
                  <c15:layout/>
                  <c15:dlblFieldTable/>
                  <c15:showDataLabelsRange val="0"/>
                </c:ext>
              </c:extLst>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lang="sr-Latn-RS" sz="12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'Rashodi i izdaci'!$C$6:$C$13</c:f>
              <c:strCache>
                <c:ptCount val="8"/>
                <c:pt idx="0">
                  <c:v>расходи за запослене</c:v>
                </c:pt>
                <c:pt idx="1">
                  <c:v>коришћење услуга и роба</c:v>
                </c:pt>
                <c:pt idx="2">
                  <c:v>субвенције</c:v>
                </c:pt>
                <c:pt idx="3">
                  <c:v>дотације и трансфери</c:v>
                </c:pt>
                <c:pt idx="4">
                  <c:v>социјална помоћ</c:v>
                </c:pt>
                <c:pt idx="5">
                  <c:v>остали расходи</c:v>
                </c:pt>
                <c:pt idx="6">
                  <c:v>капитални издаци</c:v>
                </c:pt>
                <c:pt idx="7">
                  <c:v>средства резерве </c:v>
                </c:pt>
              </c:strCache>
            </c:strRef>
          </c:cat>
          <c:val>
            <c:numRef>
              <c:f>'Rashodi i izdaci'!$D$6:$D$13</c:f>
              <c:numCache>
                <c:formatCode>#,##0</c:formatCode>
                <c:ptCount val="8"/>
                <c:pt idx="0">
                  <c:v>408124</c:v>
                </c:pt>
                <c:pt idx="1">
                  <c:v>759709</c:v>
                </c:pt>
                <c:pt idx="2">
                  <c:v>8000</c:v>
                </c:pt>
                <c:pt idx="3">
                  <c:v>289464</c:v>
                </c:pt>
                <c:pt idx="4">
                  <c:v>62415</c:v>
                </c:pt>
                <c:pt idx="5">
                  <c:v>325166</c:v>
                </c:pt>
                <c:pt idx="6">
                  <c:v>244023</c:v>
                </c:pt>
                <c:pt idx="7">
                  <c:v>18100</c:v>
                </c:pt>
              </c:numCache>
            </c:numRef>
          </c:val>
          <c:extLst xmlns:c16r2="http://schemas.microsoft.com/office/drawing/2015/06/chart">
            <c:ext xmlns:c16="http://schemas.microsoft.com/office/drawing/2014/chart" uri="{C3380CC4-5D6E-409C-BE32-E72D297353CC}">
              <c16:uniqueId val="{0000000C-9187-400C-AE0C-D299E08B2FF7}"/>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1607629427792966"/>
          <c:y val="0.37589947089947151"/>
          <c:w val="0.40236148955495055"/>
          <c:h val="0.36484126984127013"/>
        </c:manualLayout>
      </c:layout>
      <c:pie3DChart>
        <c:varyColors val="1"/>
        <c:ser>
          <c:idx val="0"/>
          <c:order val="0"/>
          <c:explosion val="9"/>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bubble3D val="0"/>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bubble3D val="0"/>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bubble3D val="0"/>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bubble3D val="0"/>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bubble3D val="0"/>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23893766982576337"/>
                  <c:y val="-0.15973661642919473"/>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5984-4F2A-A42B-3DE2BD54C65C}"/>
                </c:ext>
                <c:ext xmlns:c15="http://schemas.microsoft.com/office/drawing/2012/chart" uri="{CE6537A1-D6FC-4f65-9D91-7224C49458BB}">
                  <c15:layout/>
                </c:ext>
              </c:extLst>
            </c:dLbl>
            <c:dLbl>
              <c:idx val="1"/>
              <c:layout>
                <c:manualLayout>
                  <c:x val="0.12170753860127159"/>
                  <c:y val="-0.28835978835978887"/>
                </c:manualLayout>
              </c:layout>
              <c:tx>
                <c:rich>
                  <a:bodyPr/>
                  <a:lstStyle/>
                  <a:p>
                    <a:r>
                      <a:rPr lang="sr-Cyrl-RS" dirty="0" smtClean="0"/>
                      <a:t> </a:t>
                    </a:r>
                    <a:r>
                      <a:rPr lang="sr-Cyrl-RS" dirty="0"/>
                      <a:t>КОМУНАЛНЕ ДЕЛАТНОСТИ 
</a:t>
                    </a:r>
                    <a:r>
                      <a:rPr lang="sr-Cyrl-RS" dirty="0" smtClean="0"/>
                      <a:t>15%</a:t>
                    </a:r>
                    <a:endParaRPr lang="sr-Cyrl-RS"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5984-4F2A-A42B-3DE2BD54C65C}"/>
                </c:ext>
                <c:ext xmlns:c15="http://schemas.microsoft.com/office/drawing/2012/chart" uri="{CE6537A1-D6FC-4f65-9D91-7224C49458BB}">
                  <c15:layout/>
                </c:ext>
              </c:extLst>
            </c:dLbl>
            <c:dLbl>
              <c:idx val="2"/>
              <c:layout>
                <c:manualLayout>
                  <c:x val="0.12419006174455181"/>
                  <c:y val="-0.22814581476065859"/>
                </c:manualLayout>
              </c:layout>
              <c:tx>
                <c:rich>
                  <a:bodyPr/>
                  <a:lstStyle/>
                  <a:p>
                    <a:r>
                      <a:rPr lang="sr-Cyrl-RS"/>
                      <a:t>ЛОКАЛНИ ЕКОНОМСКИ РАЗВОЈ 
</a:t>
                    </a:r>
                    <a:r>
                      <a:rPr lang="sr-Cyrl-RS" dirty="0" smtClean="0"/>
                      <a:t>1</a:t>
                    </a:r>
                    <a:r>
                      <a:rPr lang="sr-Cyrl-RS" smtClean="0"/>
                      <a:t>%</a:t>
                    </a:r>
                    <a:endParaRPr lang="sr-Cyrl-R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5984-4F2A-A42B-3DE2BD54C65C}"/>
                </c:ext>
                <c:ext xmlns:c15="http://schemas.microsoft.com/office/drawing/2012/chart" uri="{CE6537A1-D6FC-4f65-9D91-7224C49458BB}">
                  <c15:layout/>
                </c:ext>
              </c:extLst>
            </c:dLbl>
            <c:dLbl>
              <c:idx val="3"/>
              <c:layout>
                <c:manualLayout>
                  <c:x val="0.16070554307525164"/>
                  <c:y val="-0.12497115013800005"/>
                </c:manualLayout>
              </c:layout>
              <c:tx>
                <c:rich>
                  <a:bodyPr/>
                  <a:lstStyle/>
                  <a:p>
                    <a:fld id="{374876C3-532B-4199-8590-2F49E04CBDCC}" type="CATEGORYNAME">
                      <a:rPr lang="sr-Cyrl-RS"/>
                      <a:pPr/>
                      <a:t>[CATEGORY NAME]</a:t>
                    </a:fld>
                    <a:r>
                      <a:rPr lang="sr-Cyrl-RS" baseline="0" dirty="0"/>
                      <a:t>
</a:t>
                    </a:r>
                    <a:r>
                      <a:rPr lang="sr-Cyrl-RS" baseline="0" dirty="0" smtClean="0"/>
                      <a:t>1%</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5984-4F2A-A42B-3DE2BD54C65C}"/>
                </c:ext>
                <c:ext xmlns:c15="http://schemas.microsoft.com/office/drawing/2012/chart" uri="{CE6537A1-D6FC-4f65-9D91-7224C49458BB}">
                  <c15:layout/>
                  <c15:dlblFieldTable/>
                  <c15:showDataLabelsRange val="0"/>
                </c:ext>
              </c:extLst>
            </c:dLbl>
            <c:dLbl>
              <c:idx val="4"/>
              <c:layout>
                <c:manualLayout>
                  <c:x val="0.13076795610280578"/>
                  <c:y val="-3.6241325685262567E-2"/>
                </c:manualLayout>
              </c:layout>
              <c:tx>
                <c:rich>
                  <a:bodyPr/>
                  <a:lstStyle/>
                  <a:p>
                    <a:r>
                      <a:rPr lang="ru-RU" dirty="0" smtClean="0"/>
                      <a:t>ПОЉОПРИВРЕДА </a:t>
                    </a:r>
                    <a:r>
                      <a:rPr lang="ru-RU" dirty="0"/>
                      <a:t>И РУРАЛНИ РАЗВОЈ
</a:t>
                    </a:r>
                    <a:r>
                      <a:rPr lang="ru-RU" dirty="0" smtClean="0"/>
                      <a:t>4%</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5984-4F2A-A42B-3DE2BD54C65C}"/>
                </c:ext>
                <c:ext xmlns:c15="http://schemas.microsoft.com/office/drawing/2012/chart" uri="{CE6537A1-D6FC-4f65-9D91-7224C49458BB}">
                  <c15:layout/>
                </c:ext>
              </c:extLst>
            </c:dLbl>
            <c:dLbl>
              <c:idx val="5"/>
              <c:layout>
                <c:manualLayout>
                  <c:x val="7.6064759282866878E-2"/>
                  <c:y val="3.642843501388849E-2"/>
                </c:manualLayout>
              </c:layout>
              <c:tx>
                <c:rich>
                  <a:bodyPr/>
                  <a:lstStyle/>
                  <a:p>
                    <a:fld id="{2213A637-7C5E-4A1C-898D-7837ECF20D0B}" type="CATEGORYNAME">
                      <a:rPr lang="sr-Cyrl-RS" dirty="0"/>
                      <a:pPr/>
                      <a:t>[CATEGORY NAME]</a:t>
                    </a:fld>
                    <a:r>
                      <a:rPr lang="sr-Cyrl-RS" baseline="0" dirty="0"/>
                      <a:t>
</a:t>
                    </a:r>
                    <a:r>
                      <a:rPr lang="sr-Cyrl-RS" baseline="0" dirty="0" smtClean="0"/>
                      <a:t>7%</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B-5984-4F2A-A42B-3DE2BD54C65C}"/>
                </c:ext>
                <c:ext xmlns:c15="http://schemas.microsoft.com/office/drawing/2012/chart" uri="{CE6537A1-D6FC-4f65-9D91-7224C49458BB}">
                  <c15:layout/>
                  <c15:dlblFieldTable/>
                  <c15:showDataLabelsRange val="0"/>
                </c:ext>
              </c:extLst>
            </c:dLbl>
            <c:dLbl>
              <c:idx val="6"/>
              <c:layout>
                <c:manualLayout>
                  <c:x val="0.14671098220725018"/>
                  <c:y val="0.11445873972004754"/>
                </c:manualLayout>
              </c:layout>
              <c:tx>
                <c:rich>
                  <a:bodyPr/>
                  <a:lstStyle/>
                  <a:p>
                    <a:r>
                      <a:rPr lang="ru-RU" dirty="0" smtClean="0"/>
                      <a:t>ОРГАНИЗАЦИЈА </a:t>
                    </a:r>
                    <a:r>
                      <a:rPr lang="ru-RU" dirty="0"/>
                      <a:t>САОБРАЋАЈА И САОБРАЋАЈНА ИНФРАСТРУКТУРА
</a:t>
                    </a:r>
                    <a:r>
                      <a:rPr lang="ru-RU" dirty="0" smtClean="0"/>
                      <a:t>5%</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D-5984-4F2A-A42B-3DE2BD54C65C}"/>
                </c:ext>
                <c:ext xmlns:c15="http://schemas.microsoft.com/office/drawing/2012/chart" uri="{CE6537A1-D6FC-4f65-9D91-7224C49458BB}">
                  <c15:layout/>
                </c:ext>
              </c:extLst>
            </c:dLbl>
            <c:dLbl>
              <c:idx val="7"/>
              <c:layout>
                <c:manualLayout>
                  <c:x val="7.0777799641847813E-2"/>
                  <c:y val="0.21804946912567028"/>
                </c:manualLayout>
              </c:layout>
              <c:tx>
                <c:rich>
                  <a:bodyPr/>
                  <a:lstStyle/>
                  <a:p>
                    <a:r>
                      <a:rPr lang="ru-RU"/>
                      <a:t>Предшколско васпитање и образовање
</a:t>
                    </a:r>
                    <a:r>
                      <a:rPr lang="ru-RU" dirty="0" smtClean="0"/>
                      <a:t>8</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F-5984-4F2A-A42B-3DE2BD54C65C}"/>
                </c:ext>
                <c:ext xmlns:c15="http://schemas.microsoft.com/office/drawing/2012/chart" uri="{CE6537A1-D6FC-4f65-9D91-7224C49458BB}">
                  <c15:layout/>
                </c:ext>
              </c:extLst>
            </c:dLbl>
            <c:dLbl>
              <c:idx val="8"/>
              <c:layout>
                <c:manualLayout>
                  <c:x val="1.7529831901915639E-3"/>
                  <c:y val="0.27916029757572675"/>
                </c:manualLayout>
              </c:layout>
              <c:tx>
                <c:rich>
                  <a:bodyPr/>
                  <a:lstStyle/>
                  <a:p>
                    <a:r>
                      <a:rPr lang="ru-RU" dirty="0"/>
                      <a:t>Основно образовање И ВАСПИТАЊЕ
</a:t>
                    </a:r>
                    <a:r>
                      <a:rPr lang="ru-RU" dirty="0" smtClean="0"/>
                      <a:t>6%</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B-5984-4F2A-A42B-3DE2BD54C65C}"/>
                </c:ext>
                <c:ext xmlns:c15="http://schemas.microsoft.com/office/drawing/2012/chart" uri="{CE6537A1-D6FC-4f65-9D91-7224C49458BB}">
                  <c15:layout/>
                </c:ext>
              </c:extLst>
            </c:dLbl>
            <c:dLbl>
              <c:idx val="9"/>
              <c:layout>
                <c:manualLayout>
                  <c:x val="-0.18585976322781461"/>
                  <c:y val="0.29259861859855668"/>
                </c:manualLayout>
              </c:layout>
              <c:tx>
                <c:rich>
                  <a:bodyPr/>
                  <a:lstStyle/>
                  <a:p>
                    <a:r>
                      <a:rPr lang="ru-RU" smtClean="0"/>
                      <a:t>Средње </a:t>
                    </a:r>
                    <a:r>
                      <a:rPr lang="ru-RU"/>
                      <a:t>образовање И ВАСПИТАЊЕ
</a:t>
                    </a:r>
                    <a:r>
                      <a:rPr lang="ru-RU" dirty="0" smtClean="0"/>
                      <a:t>3</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A-5984-4F2A-A42B-3DE2BD54C65C}"/>
                </c:ext>
                <c:ext xmlns:c15="http://schemas.microsoft.com/office/drawing/2012/chart" uri="{CE6537A1-D6FC-4f65-9D91-7224C49458BB}">
                  <c15:layout/>
                </c:ext>
              </c:extLst>
            </c:dLbl>
            <c:dLbl>
              <c:idx val="10"/>
              <c:layout>
                <c:manualLayout>
                  <c:x val="-0.14752774644625175"/>
                  <c:y val="0.13047308612043279"/>
                </c:manualLayout>
              </c:layout>
              <c:tx>
                <c:rich>
                  <a:bodyPr/>
                  <a:lstStyle/>
                  <a:p>
                    <a:fld id="{BB432F58-1172-421B-A0D1-1A579A299D51}" type="CATEGORYNAME">
                      <a:rPr lang="ru-RU" dirty="0"/>
                      <a:pPr/>
                      <a:t>[CATEGORY NAME]</a:t>
                    </a:fld>
                    <a:r>
                      <a:rPr lang="ru-RU" baseline="0" dirty="0"/>
                      <a:t>
</a:t>
                    </a:r>
                    <a:r>
                      <a:rPr lang="ru-RU" baseline="0" dirty="0" smtClean="0"/>
                      <a:t>7%</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2-5984-4F2A-A42B-3DE2BD54C65C}"/>
                </c:ext>
                <c:ext xmlns:c15="http://schemas.microsoft.com/office/drawing/2012/chart" uri="{CE6537A1-D6FC-4f65-9D91-7224C49458BB}">
                  <c15:layout/>
                  <c15:dlblFieldTable/>
                  <c15:showDataLabelsRange val="0"/>
                </c:ext>
              </c:extLst>
            </c:dLbl>
            <c:dLbl>
              <c:idx val="11"/>
              <c:layout>
                <c:manualLayout>
                  <c:x val="-0.32150688529899751"/>
                  <c:y val="0.10392439234632517"/>
                </c:manualLayout>
              </c:layout>
              <c:tx>
                <c:rich>
                  <a:bodyPr/>
                  <a:lstStyle/>
                  <a:p>
                    <a:r>
                      <a:rPr lang="sr-Cyrl-RS"/>
                      <a:t>ЗДРАВСТВЕНА ЗАШТИТА
</a:t>
                    </a:r>
                    <a:r>
                      <a:rPr lang="sr-Cyrl-RS" dirty="0" smtClean="0"/>
                      <a:t>1</a:t>
                    </a:r>
                    <a:r>
                      <a:rPr lang="sr-Cyrl-RS" smtClean="0"/>
                      <a:t>%</a:t>
                    </a:r>
                    <a:endParaRPr lang="sr-Cyrl-R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9-5984-4F2A-A42B-3DE2BD54C65C}"/>
                </c:ext>
                <c:ext xmlns:c15="http://schemas.microsoft.com/office/drawing/2012/chart" uri="{CE6537A1-D6FC-4f65-9D91-7224C49458BB}">
                  <c15:layout/>
                </c:ext>
              </c:extLst>
            </c:dLbl>
            <c:dLbl>
              <c:idx val="12"/>
              <c:layout>
                <c:manualLayout>
                  <c:x val="-0.26694079659698827"/>
                  <c:y val="0.159317049107074"/>
                </c:manualLayout>
              </c:layout>
              <c:tx>
                <c:rich>
                  <a:bodyPr/>
                  <a:lstStyle/>
                  <a:p>
                    <a:r>
                      <a:rPr lang="ru-RU" dirty="0"/>
                      <a:t>Развој културе и информисања
</a:t>
                    </a:r>
                    <a:r>
                      <a:rPr lang="ru-RU" dirty="0" smtClean="0"/>
                      <a:t>7%</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8-5984-4F2A-A42B-3DE2BD54C65C}"/>
                </c:ext>
                <c:ext xmlns:c15="http://schemas.microsoft.com/office/drawing/2012/chart" uri="{CE6537A1-D6FC-4f65-9D91-7224C49458BB}">
                  <c15:layout/>
                </c:ext>
              </c:extLst>
            </c:dLbl>
            <c:dLbl>
              <c:idx val="13"/>
              <c:layout>
                <c:manualLayout>
                  <c:x val="-0.4267987408178755"/>
                  <c:y val="7.7469529752779723E-2"/>
                </c:manualLayout>
              </c:layout>
              <c:tx>
                <c:rich>
                  <a:bodyPr/>
                  <a:lstStyle/>
                  <a:p>
                    <a:r>
                      <a:rPr lang="ru-RU"/>
                      <a:t>Развој спорта и омладине
</a:t>
                    </a:r>
                    <a:r>
                      <a:rPr lang="ru-RU" dirty="0" smtClean="0"/>
                      <a:t>6</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7-5984-4F2A-A42B-3DE2BD54C65C}"/>
                </c:ext>
                <c:ext xmlns:c15="http://schemas.microsoft.com/office/drawing/2012/chart" uri="{CE6537A1-D6FC-4f65-9D91-7224C49458BB}">
                  <c15:layout/>
                </c:ext>
              </c:extLst>
            </c:dLbl>
            <c:dLbl>
              <c:idx val="14"/>
              <c:layout>
                <c:manualLayout>
                  <c:x val="-0.14924483437810113"/>
                  <c:y val="-0.10317466462265855"/>
                </c:manualLayout>
              </c:layout>
              <c:tx>
                <c:rich>
                  <a:bodyPr/>
                  <a:lstStyle/>
                  <a:p>
                    <a:r>
                      <a:rPr lang="ru-RU" dirty="0"/>
                      <a:t>ОПШТЕ УСЛУГЕ ЛОКАЛНЕ САМОУПРАВЕ
</a:t>
                    </a:r>
                    <a:r>
                      <a:rPr lang="ru-RU" dirty="0" smtClean="0"/>
                      <a:t>25%</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6-5984-4F2A-A42B-3DE2BD54C65C}"/>
                </c:ext>
                <c:ext xmlns:c15="http://schemas.microsoft.com/office/drawing/2012/chart" uri="{CE6537A1-D6FC-4f65-9D91-7224C49458BB}">
                  <c15:layout/>
                </c:ext>
              </c:extLst>
            </c:dLbl>
            <c:dLbl>
              <c:idx val="15"/>
              <c:layout>
                <c:manualLayout>
                  <c:x val="-0.16675430601872859"/>
                  <c:y val="-6.7096299180258445E-2"/>
                </c:manualLayout>
              </c:layout>
              <c:tx>
                <c:rich>
                  <a:bodyPr/>
                  <a:lstStyle/>
                  <a:p>
                    <a:r>
                      <a:rPr lang="ru-RU" dirty="0"/>
                      <a:t>ПОЛИТИЧКИ СИСТЕМ ЛОКАЛНЕ САМОУПРАВЕ
</a:t>
                    </a:r>
                    <a:r>
                      <a:rPr lang="ru-RU" dirty="0" smtClean="0"/>
                      <a:t>3%</a:t>
                    </a:r>
                    <a:endParaRPr lang="ru-RU" dirty="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5-5984-4F2A-A42B-3DE2BD54C65C}"/>
                </c:ext>
                <c:ext xmlns:c15="http://schemas.microsoft.com/office/drawing/2012/chart" uri="{CE6537A1-D6FC-4f65-9D91-7224C49458BB}">
                  <c15:layout/>
                </c:ext>
              </c:extLst>
            </c:dLbl>
            <c:dLbl>
              <c:idx val="16"/>
              <c:layout>
                <c:manualLayout>
                  <c:x val="3.4514078110808359E-2"/>
                  <c:y val="-0.19841269841269854"/>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4-5984-4F2A-A42B-3DE2BD54C65C}"/>
                </c:ext>
                <c:ext xmlns:c15="http://schemas.microsoft.com/office/drawing/2012/chart" uri="{CE6537A1-D6FC-4f65-9D91-7224C49458BB}">
                  <c15:layout/>
                </c:ext>
              </c:extLst>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lang="sr-Latn-RS" sz="11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#,##0</c:formatCode>
                <c:ptCount val="17"/>
                <c:pt idx="0">
                  <c:v>15720000</c:v>
                </c:pt>
                <c:pt idx="1">
                  <c:v>331490000</c:v>
                </c:pt>
                <c:pt idx="2">
                  <c:v>11000000</c:v>
                </c:pt>
                <c:pt idx="3">
                  <c:v>38128927</c:v>
                </c:pt>
                <c:pt idx="4">
                  <c:v>103700000</c:v>
                </c:pt>
                <c:pt idx="5">
                  <c:v>97141193</c:v>
                </c:pt>
                <c:pt idx="6" formatCode="General">
                  <c:v>76400</c:v>
                </c:pt>
                <c:pt idx="7">
                  <c:v>170770000</c:v>
                </c:pt>
                <c:pt idx="8" formatCode="General">
                  <c:v>0</c:v>
                </c:pt>
                <c:pt idx="9" formatCode="General">
                  <c:v>0</c:v>
                </c:pt>
                <c:pt idx="10">
                  <c:v>118115000</c:v>
                </c:pt>
                <c:pt idx="11">
                  <c:v>11800000</c:v>
                </c:pt>
                <c:pt idx="12">
                  <c:v>168771000</c:v>
                </c:pt>
                <c:pt idx="13">
                  <c:v>129200000</c:v>
                </c:pt>
                <c:pt idx="14">
                  <c:v>596111000</c:v>
                </c:pt>
                <c:pt idx="15">
                  <c:v>596111000</c:v>
                </c:pt>
                <c:pt idx="16">
                  <c:v>1700000</c:v>
                </c:pt>
              </c:numCache>
            </c:numRef>
          </c:val>
          <c:extLst xmlns:c16r2="http://schemas.microsoft.com/office/drawing/2015/06/chart">
            <c:ext xmlns:c16="http://schemas.microsoft.com/office/drawing/2014/chart" uri="{C3380CC4-5D6E-409C-BE32-E72D297353CC}">
              <c16:uniqueId val="{00000010-5984-4F2A-A42B-3DE2BD54C65C}"/>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95B85839-953C-4107-8C12-B28A5A3F45E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Месне заједнице</a:t>
          </a:r>
          <a:endParaRPr lang="en-US" sz="1400" dirty="0"/>
        </a:p>
      </dgm:t>
    </dgm:pt>
    <dgm:pt modelId="{4FC53550-D4E3-497F-A27C-29619A2A0178}" type="parTrans" cxnId="{9591A664-95AB-411B-8BDD-A66E56D4DE78}">
      <dgm:prSet/>
      <dgm:spPr/>
      <dgm:t>
        <a:bodyPr/>
        <a:lstStyle/>
        <a:p>
          <a:endParaRPr lang="en-US"/>
        </a:p>
      </dgm:t>
    </dgm:pt>
    <dgm:pt modelId="{4ABFBB04-DBE4-4BE3-B5E8-432C6AEBDAEB}" type="sibTrans" cxnId="{9591A664-95AB-411B-8BDD-A66E56D4DE78}">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a:t>Установе:</a:t>
          </a:r>
        </a:p>
        <a:p>
          <a:pPr algn="l"/>
          <a:r>
            <a:rPr lang="sr-Cyrl-RS" sz="1400" dirty="0"/>
            <a:t>-Центар за културу</a:t>
          </a:r>
        </a:p>
        <a:p>
          <a:pPr algn="l"/>
          <a:r>
            <a:rPr lang="sr-Cyrl-RS" sz="1400" dirty="0"/>
            <a:t>-Библиотека</a:t>
          </a:r>
        </a:p>
        <a:p>
          <a:pPr algn="l"/>
          <a:r>
            <a:rPr lang="sr-Cyrl-RS" sz="1400" dirty="0"/>
            <a:t>-Туристичка организација</a:t>
          </a:r>
        </a:p>
        <a:p>
          <a:pPr algn="l"/>
          <a:r>
            <a:rPr lang="sr-Cyrl-RS" sz="1400" dirty="0"/>
            <a:t>-Установа за спорт</a:t>
          </a:r>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6C20EE09-CEB3-4120-A2AE-760EB636D2A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Јавно </a:t>
          </a:r>
          <a:r>
            <a:rPr lang="sr-Cyrl-RS" sz="1400" dirty="0"/>
            <a:t>предузећа</a:t>
          </a:r>
          <a:endParaRPr lang="en-US" sz="1400" dirty="0"/>
        </a:p>
      </dgm:t>
    </dgm:pt>
    <dgm:pt modelId="{E09173DF-6089-43BE-9D41-76A8961283CB}" type="parTrans" cxnId="{5AE93EF6-AA26-40F2-82CD-0D171A34ABA3}">
      <dgm:prSet/>
      <dgm:spPr/>
      <dgm:t>
        <a:bodyPr/>
        <a:lstStyle/>
        <a:p>
          <a:endParaRPr lang="en-US"/>
        </a:p>
      </dgm:t>
    </dgm:pt>
    <dgm:pt modelId="{4E95A4F1-B309-4574-A763-F450CA351982}" type="sibTrans" cxnId="{5AE93EF6-AA26-40F2-82CD-0D171A34ABA3}">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-Предшколска установа</a:t>
          </a:r>
        </a:p>
        <a:p>
          <a:r>
            <a:rPr lang="sr-Cyrl-RS" sz="1400" dirty="0"/>
            <a:t>-Основне школе</a:t>
          </a:r>
        </a:p>
        <a:p>
          <a:r>
            <a:rPr lang="sr-Cyrl-RS" sz="1400" dirty="0"/>
            <a:t>-Средње школе</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1B17F103-9216-4974-BE9E-F576C0AB9A07}" type="pres">
      <dgm:prSet presAssocID="{4FC53550-D4E3-497F-A27C-29619A2A0178}" presName="parTrans" presStyleLbl="bgSibTrans2D1" presStyleIdx="0" presStyleCnt="6"/>
      <dgm:spPr/>
      <dgm:t>
        <a:bodyPr/>
        <a:lstStyle/>
        <a:p>
          <a:endParaRPr lang="sr-Latn-RS"/>
        </a:p>
      </dgm:t>
    </dgm:pt>
    <dgm:pt modelId="{DBDFA7ED-47C4-4DAE-BCB0-FDCE24E0A939}" type="pres">
      <dgm:prSet presAssocID="{95B85839-953C-4107-8C12-B28A5A3F45EC}" presName="node" presStyleLbl="node1" presStyleIdx="0" presStyleCnt="6" custScaleX="91303" custScaleY="69818" custRadScaleRad="90452" custRadScaleInc="3345">
        <dgm:presLayoutVars>
          <dgm:bulletEnabled val="1"/>
        </dgm:presLayoutVars>
      </dgm:prSet>
      <dgm:spPr/>
      <dgm:t>
        <a:bodyPr/>
        <a:lstStyle/>
        <a:p>
          <a:endParaRPr lang="sr-Latn-RS"/>
        </a:p>
      </dgm:t>
    </dgm:pt>
    <dgm:pt modelId="{FDD76D25-2A08-46FF-8C07-2877A0C9FB2D}" type="pres">
      <dgm:prSet presAssocID="{227D0F75-A85E-48A0-923F-CAE2CEE8302B}" presName="parTrans" presStyleLbl="bgSibTrans2D1" presStyleIdx="1" presStyleCnt="6"/>
      <dgm:spPr/>
      <dgm:t>
        <a:bodyPr/>
        <a:lstStyle/>
        <a:p>
          <a:endParaRPr lang="sr-Latn-RS"/>
        </a:p>
      </dgm:t>
    </dgm:pt>
    <dgm:pt modelId="{B8B915FF-FAD2-4327-A8E8-FB9B137542A2}" type="pres">
      <dgm:prSet presAssocID="{CA688DA4-D576-48DF-AF56-84A20CF08864}" presName="node" presStyleLbl="node1" presStyleIdx="1" presStyleCnt="6" custScaleX="170489" custScaleY="220274" custRadScaleRad="140961" custRadScaleInc="-2891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2" presStyleCnt="6" custLinFactNeighborX="10386" custLinFactNeighborY="14049"/>
      <dgm:spPr/>
      <dgm:t>
        <a:bodyPr/>
        <a:lstStyle/>
        <a:p>
          <a:endParaRPr lang="sr-Latn-RS"/>
        </a:p>
      </dgm:t>
    </dgm:pt>
    <dgm:pt modelId="{A39EC9E4-4DCD-4C5C-B3E7-3180A7E676BC}" type="pres">
      <dgm:prSet presAssocID="{6310FD69-D567-4069-9125-5C89D7D0366C}" presName="node" presStyleLbl="node1" presStyleIdx="2" presStyleCnt="6" custAng="0" custRadScaleRad="88902" custRadScaleInc="46332">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3" presStyleCnt="6"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3" presStyleCnt="6" custScaleX="131146" custScaleY="120564" custRadScaleRad="101924" custRadScaleInc="52063">
        <dgm:presLayoutVars>
          <dgm:bulletEnabled val="1"/>
        </dgm:presLayoutVars>
      </dgm:prSet>
      <dgm:spPr/>
      <dgm:t>
        <a:bodyPr/>
        <a:lstStyle/>
        <a:p>
          <a:endParaRPr lang="sr-Latn-RS"/>
        </a:p>
      </dgm:t>
    </dgm:pt>
    <dgm:pt modelId="{5587016C-A0FA-4F4B-A93A-619E3C6DAE9A}" type="pres">
      <dgm:prSet presAssocID="{E09173DF-6089-43BE-9D41-76A8961283CB}" presName="parTrans" presStyleLbl="bgSibTrans2D1" presStyleIdx="4" presStyleCnt="6"/>
      <dgm:spPr/>
      <dgm:t>
        <a:bodyPr/>
        <a:lstStyle/>
        <a:p>
          <a:endParaRPr lang="sr-Latn-RS"/>
        </a:p>
      </dgm:t>
    </dgm:pt>
    <dgm:pt modelId="{1A97BD5D-D88B-4BDF-9C04-9A8FDBA87F2E}" type="pres">
      <dgm:prSet presAssocID="{6C20EE09-CEB3-4120-A2AE-760EB636D2A3}" presName="node" presStyleLbl="node1" presStyleIdx="4" presStyleCnt="6" custScaleX="97878" custScaleY="70051" custRadScaleRad="103851" custRadScaleInc="4725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5" presStyleCnt="6"/>
      <dgm:spPr/>
      <dgm:t>
        <a:bodyPr/>
        <a:lstStyle/>
        <a:p>
          <a:endParaRPr lang="sr-Latn-RS"/>
        </a:p>
      </dgm:t>
    </dgm:pt>
    <dgm:pt modelId="{8EC7C03A-703D-4B14-80CF-03DA2C962947}" type="pres">
      <dgm:prSet presAssocID="{E45798DE-B585-4FA9-98B4-DF4CDD2B05E8}" presName="node" presStyleLbl="node1" presStyleIdx="5" presStyleCnt="6" custScaleY="64061">
        <dgm:presLayoutVars>
          <dgm:bulletEnabled val="1"/>
        </dgm:presLayoutVars>
      </dgm:prSet>
      <dgm:spPr/>
      <dgm:t>
        <a:bodyPr/>
        <a:lstStyle/>
        <a:p>
          <a:endParaRPr lang="sr-Latn-RS"/>
        </a:p>
      </dgm:t>
    </dgm:pt>
  </dgm:ptLst>
  <dgm:cxnLst>
    <dgm:cxn modelId="{CF694987-70DA-453C-8573-6135D716C888}" type="presOf" srcId="{11DA16C6-8CAF-4FBB-83BD-0F15D2F74F48}" destId="{A38A603F-EC40-41E4-BA70-D5C5F8781BC3}" srcOrd="0" destOrd="0" presId="urn:microsoft.com/office/officeart/2005/8/layout/radial4"/>
    <dgm:cxn modelId="{49770071-AC47-453C-B96D-8878CED0E18F}" srcId="{11DA16C6-8CAF-4FBB-83BD-0F15D2F74F48}" destId="{E45798DE-B585-4FA9-98B4-DF4CDD2B05E8}" srcOrd="5" destOrd="0" parTransId="{C861C673-5748-4D4B-B601-7AB8AA43D86E}" sibTransId="{2C2469AF-1E2B-4452-AED5-F7C23C22D80B}"/>
    <dgm:cxn modelId="{275797E5-0E58-434B-94E1-F2DDEAA97535}" type="presOf" srcId="{6C20EE09-CEB3-4120-A2AE-760EB636D2A3}" destId="{1A97BD5D-D88B-4BDF-9C04-9A8FDBA87F2E}" srcOrd="0" destOrd="0" presId="urn:microsoft.com/office/officeart/2005/8/layout/radial4"/>
    <dgm:cxn modelId="{1F3FAFE1-5A8F-4B62-8B74-450DC5A9EB72}" type="presOf" srcId="{CA688DA4-D576-48DF-AF56-84A20CF08864}" destId="{B8B915FF-FAD2-4327-A8E8-FB9B137542A2}"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C7D7EC-091D-4416-8BFD-8EDCE836F21B}" type="presOf" srcId="{95B85839-953C-4107-8C12-B28A5A3F45EC}" destId="{DBDFA7ED-47C4-4DAE-BCB0-FDCE24E0A939}"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8643985C-D8A3-4449-9001-00469396A97B}" type="presOf" srcId="{227D0F75-A85E-48A0-923F-CAE2CEE8302B}" destId="{FDD76D25-2A08-46FF-8C07-2877A0C9FB2D}" srcOrd="0" destOrd="0" presId="urn:microsoft.com/office/officeart/2005/8/layout/radial4"/>
    <dgm:cxn modelId="{9591A664-95AB-411B-8BDD-A66E56D4DE78}" srcId="{11DA16C6-8CAF-4FBB-83BD-0F15D2F74F48}" destId="{95B85839-953C-4107-8C12-B28A5A3F45EC}" srcOrd="0" destOrd="0" parTransId="{4FC53550-D4E3-497F-A27C-29619A2A0178}" sibTransId="{4ABFBB04-DBE4-4BE3-B5E8-432C6AEBDAEB}"/>
    <dgm:cxn modelId="{A0C3F366-7F65-470B-890E-C95A9950A25C}" srcId="{11DA16C6-8CAF-4FBB-83BD-0F15D2F74F48}" destId="{6310FD69-D567-4069-9125-5C89D7D0366C}" srcOrd="2" destOrd="0" parTransId="{2CF35C61-DF83-42FC-A7DB-6665A823676E}" sibTransId="{8CF377A4-44DD-4AAC-839C-1C1D99FDCD61}"/>
    <dgm:cxn modelId="{1DC4AA6E-4FBB-45FD-B7E3-8ADF4F407287}" srcId="{1B0F1112-1AD7-4AA4-9A3A-6A2F46283F61}" destId="{11DA16C6-8CAF-4FBB-83BD-0F15D2F74F48}" srcOrd="0" destOrd="0" parTransId="{A1BAD192-7F9E-4506-A9B5-420438854D09}" sibTransId="{6696F078-C7FA-4086-9084-D1C94F161CC1}"/>
    <dgm:cxn modelId="{F50584A2-BECA-42DC-9319-1166FFACBF4C}" type="presOf" srcId="{E09173DF-6089-43BE-9D41-76A8961283CB}" destId="{5587016C-A0FA-4F4B-A93A-619E3C6DAE9A}"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B045261B-3FC5-4798-ACC5-A4EFA8749840}" srcId="{11DA16C6-8CAF-4FBB-83BD-0F15D2F74F48}" destId="{CA688DA4-D576-48DF-AF56-84A20CF08864}" srcOrd="1" destOrd="0" parTransId="{227D0F75-A85E-48A0-923F-CAE2CEE8302B}" sibTransId="{6A5E5253-4F22-4BE9-A205-8C9003A8F134}"/>
    <dgm:cxn modelId="{579C4699-B5C2-481A-A1EF-6E92DA4549D5}" type="presOf" srcId="{1B0F1112-1AD7-4AA4-9A3A-6A2F46283F61}" destId="{93BA61E7-081F-4ED9-B60A-AB980AC9A010}" srcOrd="0" destOrd="0" presId="urn:microsoft.com/office/officeart/2005/8/layout/radial4"/>
    <dgm:cxn modelId="{DB38EC61-5E8E-4B76-A3F5-E2EB5BDBDE46}" srcId="{11DA16C6-8CAF-4FBB-83BD-0F15D2F74F48}" destId="{430A538F-CF64-44DA-AB72-CDA9AD20CE83}" srcOrd="3" destOrd="0" parTransId="{89AB0748-28A5-4AA6-88C2-5A2F850CBA47}" sibTransId="{32EE2660-A159-4091-8FA4-7B355AC09DEC}"/>
    <dgm:cxn modelId="{5AE93EF6-AA26-40F2-82CD-0D171A34ABA3}" srcId="{11DA16C6-8CAF-4FBB-83BD-0F15D2F74F48}" destId="{6C20EE09-CEB3-4120-A2AE-760EB636D2A3}" srcOrd="4" destOrd="0" parTransId="{E09173DF-6089-43BE-9D41-76A8961283CB}" sibTransId="{4E95A4F1-B309-4574-A763-F450CA351982}"/>
    <dgm:cxn modelId="{C1B487BB-B4E0-4E5B-BCEC-686F78885C55}" type="presOf" srcId="{2CF35C61-DF83-42FC-A7DB-6665A823676E}" destId="{EA842F94-5DAB-40BA-A137-4DDCD4A7DE5B}" srcOrd="0" destOrd="0" presId="urn:microsoft.com/office/officeart/2005/8/layout/radial4"/>
    <dgm:cxn modelId="{A2FE4574-F8B3-4E6D-B3DD-C718BA6773D1}" type="presOf" srcId="{4FC53550-D4E3-497F-A27C-29619A2A0178}" destId="{1B17F103-9216-4974-BE9E-F576C0AB9A07}"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B8439A57-CAE3-41EF-A78F-C6A37C13BD87}" type="presParOf" srcId="{93BA61E7-081F-4ED9-B60A-AB980AC9A010}" destId="{1B17F103-9216-4974-BE9E-F576C0AB9A07}" srcOrd="1" destOrd="0" presId="urn:microsoft.com/office/officeart/2005/8/layout/radial4"/>
    <dgm:cxn modelId="{6E5BE31F-FF78-4D0F-BEFC-68EF4281B80F}" type="presParOf" srcId="{93BA61E7-081F-4ED9-B60A-AB980AC9A010}" destId="{DBDFA7ED-47C4-4DAE-BCB0-FDCE24E0A939}" srcOrd="2" destOrd="0" presId="urn:microsoft.com/office/officeart/2005/8/layout/radial4"/>
    <dgm:cxn modelId="{FEFA30BD-725B-4BB4-A474-E4B567B2494C}" type="presParOf" srcId="{93BA61E7-081F-4ED9-B60A-AB980AC9A010}" destId="{FDD76D25-2A08-46FF-8C07-2877A0C9FB2D}" srcOrd="3" destOrd="0" presId="urn:microsoft.com/office/officeart/2005/8/layout/radial4"/>
    <dgm:cxn modelId="{D652E03D-2CAE-4948-A4FF-1238EA26F20E}" type="presParOf" srcId="{93BA61E7-081F-4ED9-B60A-AB980AC9A010}" destId="{B8B915FF-FAD2-4327-A8E8-FB9B137542A2}" srcOrd="4" destOrd="0" presId="urn:microsoft.com/office/officeart/2005/8/layout/radial4"/>
    <dgm:cxn modelId="{032B96EF-4AB3-4A3D-A7A7-B0B48707FB8C}" type="presParOf" srcId="{93BA61E7-081F-4ED9-B60A-AB980AC9A010}" destId="{EA842F94-5DAB-40BA-A137-4DDCD4A7DE5B}" srcOrd="5" destOrd="0" presId="urn:microsoft.com/office/officeart/2005/8/layout/radial4"/>
    <dgm:cxn modelId="{FFA81FFD-63BC-4046-8E78-B766D4D121E2}" type="presParOf" srcId="{93BA61E7-081F-4ED9-B60A-AB980AC9A010}" destId="{A39EC9E4-4DCD-4C5C-B3E7-3180A7E676BC}" srcOrd="6" destOrd="0" presId="urn:microsoft.com/office/officeart/2005/8/layout/radial4"/>
    <dgm:cxn modelId="{AE653475-0967-4F3F-9161-FF9494EB8FBF}" type="presParOf" srcId="{93BA61E7-081F-4ED9-B60A-AB980AC9A010}" destId="{FBD8A9BB-6C42-4425-B777-7048E4BC7509}" srcOrd="7" destOrd="0" presId="urn:microsoft.com/office/officeart/2005/8/layout/radial4"/>
    <dgm:cxn modelId="{221B8DA4-3ADC-48BD-B853-56C898B1F80A}" type="presParOf" srcId="{93BA61E7-081F-4ED9-B60A-AB980AC9A010}" destId="{9BBD46BF-6C10-4C41-9833-659933681F6E}" srcOrd="8" destOrd="0" presId="urn:microsoft.com/office/officeart/2005/8/layout/radial4"/>
    <dgm:cxn modelId="{329F484A-DB22-4277-9225-6866880957A4}" type="presParOf" srcId="{93BA61E7-081F-4ED9-B60A-AB980AC9A010}" destId="{5587016C-A0FA-4F4B-A93A-619E3C6DAE9A}" srcOrd="9" destOrd="0" presId="urn:microsoft.com/office/officeart/2005/8/layout/radial4"/>
    <dgm:cxn modelId="{28F61EA5-A474-46A0-8314-182EB8264325}" type="presParOf" srcId="{93BA61E7-081F-4ED9-B60A-AB980AC9A010}" destId="{1A97BD5D-D88B-4BDF-9C04-9A8FDBA87F2E}" srcOrd="10" destOrd="0" presId="urn:microsoft.com/office/officeart/2005/8/layout/radial4"/>
    <dgm:cxn modelId="{21E8B4B7-F908-49AB-BDD3-8B495A71A8CD}" type="presParOf" srcId="{93BA61E7-081F-4ED9-B60A-AB980AC9A010}" destId="{284CB80C-4A81-4C68-A0A3-0C7778EF5784}" srcOrd="11" destOrd="0" presId="urn:microsoft.com/office/officeart/2005/8/layout/radial4"/>
    <dgm:cxn modelId="{24C67001-6E94-4AD5-ABF2-838ABE7B59B8}" type="presParOf" srcId="{93BA61E7-081F-4ED9-B60A-AB980AC9A010}" destId="{8EC7C03A-703D-4B14-80CF-03DA2C962947}"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20</a:t>
          </a:r>
          <a:r>
            <a:rPr lang="sr-Cyrl-RS" sz="1400" dirty="0" smtClean="0"/>
            <a:t>.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40388A68-B94C-4A35-8C64-05C5C0A60913}" type="presOf" srcId="{F2167233-387A-4C2A-92FA-201B800AF2E5}" destId="{61AA8207-A6A4-4905-9FD1-93C90724B340}" srcOrd="1" destOrd="0" presId="urn:microsoft.com/office/officeart/2008/layout/HorizontalMultiLevelHierarchy"/>
    <dgm:cxn modelId="{EBEF4ADE-627A-4970-BBED-45B55431C879}" type="presOf" srcId="{F68F9F1A-A0AC-4627-BB76-A21CB9C16ACA}" destId="{EE8B77DA-77C5-46AD-80A2-BD307CFE9F0A}" srcOrd="0" destOrd="0" presId="urn:microsoft.com/office/officeart/2008/layout/HorizontalMultiLevelHierarchy"/>
    <dgm:cxn modelId="{296FDAD7-32B9-4AA6-AB43-27535B1CEDA1}" type="presOf" srcId="{B764CED6-B38C-4590-855F-1F4460EB1A27}" destId="{EE9BE54A-48D2-43A6-AD4C-394C0EDDA292}" srcOrd="1"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D638D777-8D10-48F2-B9D8-6C3134F26FF3}" type="presOf" srcId="{00360BBF-6709-42DA-A6DE-B8193ABE792F}" destId="{D1C52863-34A6-4E04-9740-6E0567681A8F}"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C85DAA3-D0FC-43CA-9B0A-F73BC8EBF88D}" type="presOf" srcId="{9324F21A-CF22-404B-991C-F0FAD04F1E1A}" destId="{92BF821D-14E3-40BB-B3C5-212A94A9CA22}" srcOrd="1" destOrd="0" presId="urn:microsoft.com/office/officeart/2008/layout/HorizontalMultiLevelHierarchy"/>
    <dgm:cxn modelId="{C39D5786-DF54-4F2D-BB08-544A5A89AC42}" type="presOf" srcId="{DA59984A-EA45-43D5-8622-7135015E39DC}" destId="{A288E7CD-845A-4B30-8D9E-0FCFF4059FF8}" srcOrd="0" destOrd="0" presId="urn:microsoft.com/office/officeart/2008/layout/HorizontalMultiLevelHierarchy"/>
    <dgm:cxn modelId="{34283C31-8592-4422-A1A3-73AB4C9D03AC}" type="presOf" srcId="{346E9DC4-0947-473F-AED9-9AECED92978F}" destId="{F1903401-CDA9-4777-A04C-F19A89F110A0}"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5F3E36FB-962E-4D75-AA46-DDFDEC90684F}" type="presOf" srcId="{9324F21A-CF22-404B-991C-F0FAD04F1E1A}" destId="{531482B3-13DA-4E77-8EF9-7A508768A321}"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5CB019DC-D02B-4F72-8799-DCEC8949294E}" srcId="{00360BBF-6709-42DA-A6DE-B8193ABE792F}" destId="{DA59984A-EA45-43D5-8622-7135015E39DC}" srcOrd="1" destOrd="0" parTransId="{346E9DC4-0947-473F-AED9-9AECED92978F}" sibTransId="{518CC24E-4035-4B8A-A82C-EA8D78A041FF}"/>
    <dgm:cxn modelId="{200F0BB4-194A-4F9E-8035-F09C349D5691}" type="presOf" srcId="{346E9DC4-0947-473F-AED9-9AECED92978F}" destId="{D23E054D-0742-441B-9D09-9EB576968A6E}"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576C8ACB-F866-4817-A9DB-50D6A32736E8}" type="presOf" srcId="{F68F9F1A-A0AC-4627-BB76-A21CB9C16ACA}" destId="{7E8E6685-0078-4B86-BC52-3A0FBAF76686}"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a:t>
          </a:r>
          <a:r>
            <a:rPr lang="en-US" sz="1300" dirty="0" smtClean="0">
              <a:solidFill>
                <a:schemeClr val="bg1"/>
              </a:solidFill>
            </a:rPr>
            <a:t>45</a:t>
          </a:r>
          <a:r>
            <a:rPr lang="sr-Cyrl-RS" sz="1300" dirty="0" smtClean="0">
              <a:solidFill>
                <a:schemeClr val="bg1"/>
              </a:solidFill>
            </a:rPr>
            <a:t>5.</a:t>
          </a:r>
          <a:r>
            <a:rPr lang="en-US" sz="1300" dirty="0" smtClean="0">
              <a:solidFill>
                <a:schemeClr val="bg1"/>
              </a:solidFill>
            </a:rPr>
            <a:t>371</a:t>
          </a:r>
          <a:r>
            <a:rPr lang="sr-Cyrl-RS" sz="1300" dirty="0" smtClean="0">
              <a:solidFill>
                <a:schemeClr val="bg1"/>
              </a:solidFill>
            </a:rPr>
            <a:t>.</a:t>
          </a:r>
          <a:r>
            <a:rPr lang="en-US" sz="1300" dirty="0" smtClean="0">
              <a:solidFill>
                <a:schemeClr val="bg1"/>
              </a:solidFill>
            </a:rPr>
            <a:t>99</a:t>
          </a:r>
          <a:r>
            <a:rPr lang="sr-Cyrl-RS" sz="1300" dirty="0" smtClean="0">
              <a:solidFill>
                <a:schemeClr val="bg1"/>
              </a:solidFill>
            </a:rPr>
            <a:t>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en-US" dirty="0" smtClean="0">
              <a:solidFill>
                <a:srgbClr val="FF0000"/>
              </a:solidFill>
            </a:rPr>
            <a:t>2</a:t>
          </a:r>
          <a:r>
            <a:rPr lang="sr-Cyrl-RS" dirty="0" smtClean="0">
              <a:solidFill>
                <a:srgbClr val="FF0000"/>
              </a:solidFill>
            </a:rPr>
            <a:t>.</a:t>
          </a:r>
          <a:r>
            <a:rPr lang="en-US" dirty="0" smtClean="0">
              <a:solidFill>
                <a:srgbClr val="FF0000"/>
              </a:solidFill>
            </a:rPr>
            <a:t>384</a:t>
          </a:r>
          <a:r>
            <a:rPr lang="sr-Cyrl-RS" dirty="0" smtClean="0">
              <a:solidFill>
                <a:srgbClr val="FF0000"/>
              </a:solidFill>
            </a:rPr>
            <a:t>.</a:t>
          </a:r>
          <a:r>
            <a:rPr lang="en-US" dirty="0" smtClean="0">
              <a:solidFill>
                <a:srgbClr val="FF0000"/>
              </a:solidFill>
            </a:rPr>
            <a:t>164</a:t>
          </a:r>
          <a:r>
            <a:rPr lang="sr-Cyrl-RS" dirty="0" smtClean="0">
              <a:solidFill>
                <a:srgbClr val="FF0000"/>
              </a:solidFill>
            </a:rPr>
            <a:t>.</a:t>
          </a:r>
          <a:r>
            <a:rPr lang="en-US" dirty="0" smtClean="0">
              <a:solidFill>
                <a:srgbClr val="FF0000"/>
              </a:solidFill>
            </a:rPr>
            <a:t>13</a:t>
          </a:r>
          <a:r>
            <a:rPr lang="sr-Cyrl-RS" dirty="0" smtClean="0">
              <a:solidFill>
                <a:srgbClr val="FF0000"/>
              </a:solidFill>
            </a:rPr>
            <a:t>0</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ранијих година</a:t>
          </a:r>
          <a:r>
            <a:rPr lang="sr-Cyrl-RS" dirty="0">
              <a:solidFill>
                <a:srgbClr val="FF0000"/>
              </a:solidFill>
            </a:rPr>
            <a:t> </a:t>
          </a:r>
          <a:r>
            <a:rPr lang="en-US" dirty="0" smtClean="0">
              <a:solidFill>
                <a:srgbClr val="FF0000"/>
              </a:solidFill>
            </a:rPr>
            <a:t>71</a:t>
          </a:r>
          <a:r>
            <a:rPr lang="sr-Cyrl-RS" dirty="0" smtClean="0">
              <a:solidFill>
                <a:srgbClr val="FF0000"/>
              </a:solidFill>
            </a:rPr>
            <a:t>.</a:t>
          </a:r>
          <a:r>
            <a:rPr lang="en-US" dirty="0" smtClean="0">
              <a:solidFill>
                <a:srgbClr val="FF0000"/>
              </a:solidFill>
            </a:rPr>
            <a:t>207</a:t>
          </a:r>
          <a:r>
            <a:rPr lang="sr-Cyrl-RS" dirty="0" smtClean="0">
              <a:solidFill>
                <a:srgbClr val="FF0000"/>
              </a:solidFill>
            </a:rPr>
            <a:t>.</a:t>
          </a:r>
          <a:r>
            <a:rPr lang="en-US" dirty="0" smtClean="0">
              <a:solidFill>
                <a:srgbClr val="FF0000"/>
              </a:solidFill>
            </a:rPr>
            <a:t>86</a:t>
          </a:r>
          <a:r>
            <a:rPr lang="sr-Cyrl-RS" dirty="0" smtClean="0">
              <a:solidFill>
                <a:srgbClr val="FF0000"/>
              </a:solidFill>
            </a:rPr>
            <a:t>0 </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DACDA2EA-2B85-43AD-A796-6061D0417520}" type="presOf" srcId="{258C614E-C25D-47E8-BC69-ECC42BFEC5CC}" destId="{2F60A798-586E-4E47-B649-25F047F36835}"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6B017F2C-2CB9-4751-A7CD-30B8BC98049D}" type="presOf" srcId="{567740A1-931A-404E-B8A7-DCAB60009AEA}" destId="{6C1FFF0F-B1A4-4C41-B9D3-30452A0DFA4B}"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9FE065B6-BAF0-45E0-96C4-FBC1763BA102}" srcId="{028ECFAC-63B3-40F0-9E03-B31D365E432C}" destId="{258C614E-C25D-47E8-BC69-ECC42BFEC5CC}" srcOrd="1" destOrd="0" parTransId="{0EE00226-4F18-428E-857D-BB8AB5FED661}" sibTransId="{44AA7FFE-EC5D-4B4A-A884-0D1E57526835}"/>
    <dgm:cxn modelId="{AA2B371A-C761-4755-A6F9-5CD00112D7B0}" type="presOf" srcId="{1F884CF4-1E4C-423F-AE7B-0BAC3D97360D}" destId="{D96E659A-663E-485D-BF89-FD74BE74A5C4}"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19DBA710-EAA7-479A-8FB0-39539DFAF5D1}" type="presOf" srcId="{1B723845-E0D1-4671-AE0F-32E0821595D7}" destId="{98F3E7AB-6934-48FA-B82F-FBEAF1B2375D}" srcOrd="0" destOrd="0" presId="urn:microsoft.com/office/officeart/2005/8/layout/equation1"/>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a:t>Приходи од  пореза </a:t>
          </a:r>
          <a:r>
            <a:rPr lang="sr-Cyrl-RS" dirty="0" smtClean="0"/>
            <a:t>1,</a:t>
          </a:r>
          <a:r>
            <a:rPr lang="en-US" dirty="0" smtClean="0"/>
            <a:t>629</a:t>
          </a:r>
          <a:r>
            <a:rPr lang="sr-Cyrl-RS" dirty="0" smtClean="0"/>
            <a:t>.</a:t>
          </a:r>
          <a:r>
            <a:rPr lang="en-US" dirty="0" smtClean="0"/>
            <a:t>245</a:t>
          </a:r>
          <a:r>
            <a:rPr lang="sr-Cyrl-RS" dirty="0" smtClean="0"/>
            <a:t>.000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a:t>Трансфери </a:t>
          </a:r>
          <a:r>
            <a:rPr lang="en-US" dirty="0" smtClean="0"/>
            <a:t>210</a:t>
          </a:r>
          <a:r>
            <a:rPr lang="sr-Cyrl-RS" dirty="0" smtClean="0"/>
            <a:t>.</a:t>
          </a:r>
          <a:r>
            <a:rPr lang="en-US" dirty="0" smtClean="0"/>
            <a:t>63</a:t>
          </a:r>
          <a:r>
            <a:rPr lang="sr-Cyrl-RS" dirty="0" smtClean="0"/>
            <a:t>0.000</a:t>
          </a:r>
          <a:r>
            <a:rPr lang="sr-Latn-RS" dirty="0" smtClean="0">
              <a:solidFill>
                <a:srgbClr val="FF0000"/>
              </a:solidFill>
            </a:rPr>
            <a:t> </a:t>
          </a:r>
          <a:r>
            <a:rPr lang="sr-Cyrl-RS" dirty="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a:t>Други приходи  </a:t>
          </a:r>
          <a:r>
            <a:rPr lang="en-US" dirty="0" smtClean="0"/>
            <a:t>423</a:t>
          </a:r>
          <a:r>
            <a:rPr lang="sr-Cyrl-RS" dirty="0" smtClean="0"/>
            <a:t>.</a:t>
          </a:r>
          <a:r>
            <a:rPr lang="en-US" dirty="0" smtClean="0"/>
            <a:t>789</a:t>
          </a:r>
          <a:r>
            <a:rPr lang="sr-Cyrl-RS" dirty="0" smtClean="0"/>
            <a:t>.</a:t>
          </a:r>
          <a:r>
            <a:rPr lang="en-US" dirty="0" smtClean="0"/>
            <a:t>13</a:t>
          </a:r>
          <a:r>
            <a:rPr lang="sr-Cyrl-RS" dirty="0" smtClean="0"/>
            <a:t>0 </a:t>
          </a:r>
          <a:r>
            <a:rPr lang="sr-Cyrl-RS" dirty="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en-US" dirty="0" smtClean="0"/>
            <a:t>10</a:t>
          </a:r>
          <a:r>
            <a:rPr lang="sr-Cyrl-RS" dirty="0" smtClean="0"/>
            <a:t>0.5</a:t>
          </a:r>
          <a:r>
            <a:rPr lang="en-US" dirty="0" smtClean="0"/>
            <a:t>0</a:t>
          </a:r>
          <a:r>
            <a:rPr lang="sr-Cyrl-RS" dirty="0" smtClean="0"/>
            <a:t>0.000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продаје финансијске имовине  </a:t>
          </a:r>
          <a:r>
            <a:rPr lang="sr-Cyrl-RS" dirty="0" smtClean="0"/>
            <a:t>20.000.000</a:t>
          </a:r>
          <a:r>
            <a:rPr lang="sr-Cyrl-RS" dirty="0" smtClean="0">
              <a:solidFill>
                <a:srgbClr val="FF0000"/>
              </a:solidFill>
            </a:rPr>
            <a:t> </a:t>
          </a:r>
          <a:r>
            <a:rPr lang="sr-Cyrl-RS" dirty="0"/>
            <a:t>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en-US" sz="1000" dirty="0" smtClean="0"/>
            <a:t>71</a:t>
          </a:r>
          <a:r>
            <a:rPr lang="sr-Cyrl-RS" sz="1000" dirty="0" smtClean="0"/>
            <a:t>.</a:t>
          </a:r>
          <a:r>
            <a:rPr lang="en-US" sz="1000" dirty="0" smtClean="0"/>
            <a:t>207</a:t>
          </a:r>
          <a:r>
            <a:rPr lang="sr-Cyrl-RS" sz="1000" dirty="0" smtClean="0"/>
            <a:t>.</a:t>
          </a:r>
          <a:r>
            <a:rPr lang="en-US" sz="1000" dirty="0" smtClean="0"/>
            <a:t>86</a:t>
          </a:r>
          <a:r>
            <a:rPr lang="sr-Cyrl-RS" sz="1000" dirty="0" smtClean="0"/>
            <a:t>0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705D8BCA-A875-424B-917F-D801608B9607}" srcId="{DB1A1606-130D-4B45-9553-0A0B804495DF}" destId="{920F0D4F-6C4C-4BE8-9363-F48FBF034871}" srcOrd="3" destOrd="0" parTransId="{43AA7920-B602-4336-8E46-A663A1629DDB}" sibTransId="{5F9FEDD2-AAF1-4278-94C9-B59264FA9EB9}"/>
    <dgm:cxn modelId="{A8EA5165-9419-4BAD-BDB3-9194338DFA99}" type="presOf" srcId="{920F0D4F-6C4C-4BE8-9363-F48FBF034871}" destId="{91CFC9CD-FF79-40EF-A271-A8DBB0423AC2}" srcOrd="0" destOrd="0" presId="urn:microsoft.com/office/officeart/2005/8/layout/radial3"/>
    <dgm:cxn modelId="{BD97DD6C-52E9-4F11-88AD-F4402B1B1EA5}" type="presOf" srcId="{DB1A1606-130D-4B45-9553-0A0B804495DF}" destId="{EE4EF12A-714A-4B09-B17F-F23081A511A2}"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2EA3587-932B-4810-997C-DB062E3570AF}" srcId="{DB1A1606-130D-4B45-9553-0A0B804495DF}" destId="{AEA7499A-114B-4146-9776-CDD8ACEC6B39}" srcOrd="0" destOrd="0" parTransId="{3756029C-568E-4504-8660-3DE9F861C604}" sibTransId="{FB33CDA3-B14A-45E1-8720-9AFFB02CF5C0}"/>
    <dgm:cxn modelId="{09B198C8-E6EF-4BF2-B04A-98A7D3B82C52}" srcId="{DB1A1606-130D-4B45-9553-0A0B804495DF}" destId="{15426A40-9AD2-4153-8230-E20BC4B11534}" srcOrd="4" destOrd="0" parTransId="{A1307EAF-2414-4AFE-BE82-97C79333BAA9}" sibTransId="{869B992E-498B-4FBD-AA48-03E5171031C9}"/>
    <dgm:cxn modelId="{E2DFF5B8-BF65-4C45-989F-3918B0A358B8}" type="presOf" srcId="{AEA7499A-114B-4146-9776-CDD8ACEC6B39}" destId="{449BFEB2-6844-4A2C-8DC2-780280CBA079}" srcOrd="0" destOrd="0" presId="urn:microsoft.com/office/officeart/2005/8/layout/radial3"/>
    <dgm:cxn modelId="{71DAB0A2-EB40-4D3D-B8DB-E2D95275BF4D}" type="presOf" srcId="{BF71EFAE-EC9F-46E9-BD2A-1686637595DA}" destId="{9DDE88A7-5745-4E4F-A7A8-F71A4DA0D5F2}" srcOrd="0" destOrd="0" presId="urn:microsoft.com/office/officeart/2005/8/layout/radial3"/>
    <dgm:cxn modelId="{352C831E-5F27-4CEA-B329-F961BC5C1E53}" srcId="{DB1A1606-130D-4B45-9553-0A0B804495DF}" destId="{40EF3D92-C4CB-4CBC-8AED-087234C53764}" srcOrd="2" destOrd="0" parTransId="{4FA9126D-361B-4DA5-854C-1DB4EE314D93}" sibTransId="{DCC66F39-0032-4915-A732-5C415659FF68}"/>
    <dgm:cxn modelId="{EEFECEAF-8E1A-45C3-BE53-B4856566F42A}" type="presOf" srcId="{691C1FF8-D24B-462D-B13F-4086A7342655}" destId="{E6763EE5-8DA4-47FB-A886-915FA197CAD0}" srcOrd="0" destOrd="0" presId="urn:microsoft.com/office/officeart/2005/8/layout/radial3"/>
    <dgm:cxn modelId="{59AD7A56-E922-42AB-9AFA-2F0A33B73EFB}" type="presOf" srcId="{40EF3D92-C4CB-4CBC-8AED-087234C53764}" destId="{72DE4213-15E1-4436-8045-C055E8A54EDE}" srcOrd="0" destOrd="0" presId="urn:microsoft.com/office/officeart/2005/8/layout/radial3"/>
    <dgm:cxn modelId="{FD5DAB64-48D5-432F-938D-E1F3721358B9}" type="presOf" srcId="{15426A40-9AD2-4153-8230-E20BC4B11534}" destId="{FC69A2CE-A671-47B5-8CD8-544465E52E9C}"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a:t>
          </a:r>
          <a:r>
            <a:rPr lang="en-US" dirty="0" smtClean="0">
              <a:solidFill>
                <a:schemeClr val="bg1"/>
              </a:solidFill>
            </a:rPr>
            <a:t>45</a:t>
          </a:r>
          <a:r>
            <a:rPr lang="sr-Cyrl-RS" dirty="0" smtClean="0">
              <a:solidFill>
                <a:schemeClr val="bg1"/>
              </a:solidFill>
            </a:rPr>
            <a:t>5.</a:t>
          </a:r>
          <a:r>
            <a:rPr lang="en-US" dirty="0" smtClean="0">
              <a:solidFill>
                <a:schemeClr val="bg1"/>
              </a:solidFill>
            </a:rPr>
            <a:t>371</a:t>
          </a:r>
          <a:r>
            <a:rPr lang="sr-Cyrl-RS" dirty="0" smtClean="0">
              <a:solidFill>
                <a:schemeClr val="bg1"/>
              </a:solidFill>
            </a:rPr>
            <a:t>.</a:t>
          </a:r>
          <a:r>
            <a:rPr lang="en-US" dirty="0" smtClean="0">
              <a:solidFill>
                <a:schemeClr val="bg1"/>
              </a:solidFill>
            </a:rPr>
            <a:t>99</a:t>
          </a:r>
          <a:r>
            <a:rPr lang="sr-Cyrl-RS" dirty="0" smtClean="0">
              <a:solidFill>
                <a:schemeClr val="bg1"/>
              </a:solidFill>
            </a:rPr>
            <a:t>0</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en-US" dirty="0" smtClean="0">
              <a:solidFill>
                <a:schemeClr val="bg1"/>
              </a:solidFill>
            </a:rPr>
            <a:t>852</a:t>
          </a:r>
          <a:r>
            <a:rPr lang="ru-RU" dirty="0" smtClean="0">
              <a:solidFill>
                <a:schemeClr val="bg1"/>
              </a:solidFill>
            </a:rPr>
            <a:t>.</a:t>
          </a:r>
          <a:r>
            <a:rPr lang="en-US" dirty="0" smtClean="0">
              <a:solidFill>
                <a:schemeClr val="bg1"/>
              </a:solidFill>
            </a:rPr>
            <a:t>113</a:t>
          </a:r>
          <a:r>
            <a:rPr lang="ru-RU" dirty="0" smtClean="0">
              <a:solidFill>
                <a:schemeClr val="bg1"/>
              </a:solidFill>
            </a:rPr>
            <a:t>.0</a:t>
          </a:r>
          <a:r>
            <a:rPr lang="en-US" dirty="0" smtClean="0">
              <a:solidFill>
                <a:schemeClr val="bg1"/>
              </a:solidFill>
            </a:rPr>
            <a:t>36</a:t>
          </a:r>
          <a:r>
            <a:rPr lang="ru-RU" dirty="0" smtClean="0">
              <a:solidFill>
                <a:schemeClr val="bg1"/>
              </a:solidFill>
            </a:rPr>
            <a:t> </a:t>
          </a:r>
          <a:r>
            <a:rPr lang="ru-RU" dirty="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C6F0069-43DC-402D-BD84-1006528FCE04}">
      <dgm:prSet/>
      <dgm:spPr/>
      <dgm:t>
        <a:bodyPr/>
        <a:lstStyle/>
        <a:p>
          <a:r>
            <a:rPr lang="sr-Cyrl-RS" dirty="0" smtClean="0">
              <a:solidFill>
                <a:schemeClr val="bg1"/>
              </a:solidFill>
            </a:rPr>
            <a:t>Субвенције</a:t>
          </a:r>
          <a:r>
            <a:rPr lang="en-US" dirty="0" smtClean="0">
              <a:solidFill>
                <a:schemeClr val="bg1"/>
              </a:solidFill>
            </a:rPr>
            <a:t> </a:t>
          </a:r>
          <a:r>
            <a:rPr lang="sr-Cyrl-RS" dirty="0" smtClean="0">
              <a:solidFill>
                <a:schemeClr val="bg1"/>
              </a:solidFill>
            </a:rPr>
            <a:t>0,00 </a:t>
          </a:r>
          <a:r>
            <a:rPr lang="sr-Cyrl-RS" dirty="0">
              <a:solidFill>
                <a:schemeClr val="bg1"/>
              </a:solidFill>
            </a:rPr>
            <a:t>динара</a:t>
          </a:r>
          <a:endParaRPr lang="en-US" dirty="0">
            <a:solidFill>
              <a:schemeClr val="bg1"/>
            </a:solidFill>
          </a:endParaRPr>
        </a:p>
      </dgm:t>
    </dgm:pt>
    <dgm:pt modelId="{44D9A023-5F81-4677-8A1D-494A76B02F4A}" type="parTrans" cxnId="{A14346A8-4918-4300-9891-20568D283921}">
      <dgm:prSet/>
      <dgm:spPr/>
      <dgm:t>
        <a:bodyPr/>
        <a:lstStyle/>
        <a:p>
          <a:endParaRPr lang="en-US"/>
        </a:p>
      </dgm:t>
    </dgm:pt>
    <dgm:pt modelId="{9FF20664-3F6F-4415-8233-D443550F6854}" type="sibTrans" cxnId="{A14346A8-4918-4300-9891-20568D283921}">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en-US" dirty="0" smtClean="0">
              <a:solidFill>
                <a:schemeClr val="bg1"/>
              </a:solidFill>
            </a:rPr>
            <a:t>434</a:t>
          </a:r>
          <a:r>
            <a:rPr lang="sr-Cyrl-RS" dirty="0" smtClean="0">
              <a:solidFill>
                <a:schemeClr val="bg1"/>
              </a:solidFill>
            </a:rPr>
            <a:t>.</a:t>
          </a:r>
          <a:r>
            <a:rPr lang="en-US" dirty="0" smtClean="0">
              <a:solidFill>
                <a:schemeClr val="bg1"/>
              </a:solidFill>
            </a:rPr>
            <a:t>953</a:t>
          </a:r>
          <a:r>
            <a:rPr lang="sr-Cyrl-RS" dirty="0" smtClean="0">
              <a:solidFill>
                <a:schemeClr val="bg1"/>
              </a:solidFill>
            </a:rPr>
            <a:t>.</a:t>
          </a:r>
          <a:r>
            <a:rPr lang="en-US" dirty="0" smtClean="0">
              <a:solidFill>
                <a:schemeClr val="bg1"/>
              </a:solidFill>
            </a:rPr>
            <a:t>408</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4</a:t>
          </a:r>
          <a:r>
            <a:rPr lang="en-US" dirty="0" smtClean="0">
              <a:solidFill>
                <a:schemeClr val="bg1"/>
              </a:solidFill>
            </a:rPr>
            <a:t>56</a:t>
          </a:r>
          <a:r>
            <a:rPr lang="sr-Cyrl-RS" dirty="0" smtClean="0">
              <a:solidFill>
                <a:schemeClr val="bg1"/>
              </a:solidFill>
            </a:rPr>
            <a:t>.12</a:t>
          </a:r>
          <a:r>
            <a:rPr lang="en-US" dirty="0" smtClean="0">
              <a:solidFill>
                <a:schemeClr val="bg1"/>
              </a:solidFill>
            </a:rPr>
            <a:t>2</a:t>
          </a:r>
          <a:r>
            <a:rPr lang="sr-Cyrl-RS" dirty="0" smtClean="0">
              <a:solidFill>
                <a:schemeClr val="bg1"/>
              </a:solidFill>
            </a:rPr>
            <a:t>.</a:t>
          </a:r>
          <a:r>
            <a:rPr lang="en-US" dirty="0" smtClean="0">
              <a:solidFill>
                <a:schemeClr val="bg1"/>
              </a:solidFill>
            </a:rPr>
            <a:t>51</a:t>
          </a:r>
          <a:r>
            <a:rPr lang="sr-Cyrl-RS" dirty="0" smtClean="0">
              <a:solidFill>
                <a:schemeClr val="bg1"/>
              </a:solidFill>
            </a:rPr>
            <a:t>0 </a:t>
          </a:r>
          <a:r>
            <a:rPr lang="sr-Cyrl-RS" dirty="0">
              <a:solidFill>
                <a:schemeClr val="bg1"/>
              </a:solidFill>
            </a:rPr>
            <a:t>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a:t>
          </a:r>
          <a:r>
            <a:rPr lang="en-US" dirty="0" smtClean="0">
              <a:solidFill>
                <a:schemeClr val="bg1"/>
              </a:solidFill>
            </a:rPr>
            <a:t>74</a:t>
          </a:r>
          <a:r>
            <a:rPr lang="sr-Cyrl-RS" dirty="0" smtClean="0">
              <a:solidFill>
                <a:schemeClr val="bg1"/>
              </a:solidFill>
            </a:rPr>
            <a:t>.</a:t>
          </a:r>
          <a:r>
            <a:rPr lang="en-US" dirty="0" smtClean="0">
              <a:solidFill>
                <a:schemeClr val="bg1"/>
              </a:solidFill>
            </a:rPr>
            <a:t>030</a:t>
          </a:r>
          <a:r>
            <a:rPr lang="sr-Cyrl-RS" dirty="0" smtClean="0">
              <a:solidFill>
                <a:schemeClr val="bg1"/>
              </a:solidFill>
            </a:rPr>
            <a:t>.000 </a:t>
          </a:r>
          <a:r>
            <a:rPr lang="sr-Cyrl-RS" dirty="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en-US" dirty="0" smtClean="0">
              <a:solidFill>
                <a:schemeClr val="bg1"/>
              </a:solidFill>
            </a:rPr>
            <a:t>305</a:t>
          </a:r>
          <a:r>
            <a:rPr lang="sr-Cyrl-RS" dirty="0" smtClean="0">
              <a:solidFill>
                <a:schemeClr val="bg1"/>
              </a:solidFill>
            </a:rPr>
            <a:t>.4</a:t>
          </a:r>
          <a:r>
            <a:rPr lang="en-US" dirty="0" smtClean="0">
              <a:solidFill>
                <a:schemeClr val="bg1"/>
              </a:solidFill>
            </a:rPr>
            <a:t>77</a:t>
          </a:r>
          <a:r>
            <a:rPr lang="sr-Cyrl-RS" dirty="0" smtClean="0">
              <a:solidFill>
                <a:schemeClr val="bg1"/>
              </a:solidFill>
            </a:rPr>
            <a:t>.</a:t>
          </a:r>
          <a:r>
            <a:rPr lang="en-US" dirty="0" smtClean="0">
              <a:solidFill>
                <a:schemeClr val="bg1"/>
              </a:solidFill>
            </a:rPr>
            <a:t>633</a:t>
          </a:r>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расходи </a:t>
          </a:r>
          <a:r>
            <a:rPr lang="sr-Cyrl-RS" dirty="0" smtClean="0">
              <a:solidFill>
                <a:schemeClr val="bg1"/>
              </a:solidFill>
            </a:rPr>
            <a:t>3</a:t>
          </a:r>
          <a:r>
            <a:rPr lang="en-US" dirty="0" smtClean="0">
              <a:solidFill>
                <a:schemeClr val="bg1"/>
              </a:solidFill>
            </a:rPr>
            <a:t>12</a:t>
          </a:r>
          <a:r>
            <a:rPr lang="sr-Cyrl-RS" dirty="0" smtClean="0">
              <a:solidFill>
                <a:schemeClr val="bg1"/>
              </a:solidFill>
            </a:rPr>
            <a:t>.</a:t>
          </a:r>
          <a:r>
            <a:rPr lang="en-US" dirty="0" smtClean="0">
              <a:solidFill>
                <a:schemeClr val="bg1"/>
              </a:solidFill>
            </a:rPr>
            <a:t>575</a:t>
          </a:r>
          <a:r>
            <a:rPr lang="sr-Cyrl-RS" dirty="0" smtClean="0">
              <a:solidFill>
                <a:schemeClr val="bg1"/>
              </a:solidFill>
            </a:rPr>
            <a:t>.</a:t>
          </a:r>
          <a:r>
            <a:rPr lang="en-US" dirty="0" smtClean="0">
              <a:solidFill>
                <a:schemeClr val="bg1"/>
              </a:solidFill>
            </a:rPr>
            <a:t>403</a:t>
          </a:r>
          <a:r>
            <a:rPr lang="sr-Cyrl-RS" dirty="0" smtClean="0">
              <a:solidFill>
                <a:schemeClr val="bg1"/>
              </a:solidFill>
            </a:rPr>
            <a:t>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en-US" dirty="0" smtClean="0">
              <a:solidFill>
                <a:schemeClr val="bg1"/>
              </a:solidFill>
            </a:rPr>
            <a:t>20</a:t>
          </a:r>
          <a:r>
            <a:rPr lang="sr-Cyrl-RS" dirty="0" smtClean="0">
              <a:solidFill>
                <a:schemeClr val="bg1"/>
              </a:solidFill>
            </a:rPr>
            <a:t>.100.000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8" custScaleX="141131" custScaleY="140917">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8"/>
      <dgm:spPr/>
      <dgm:t>
        <a:bodyPr/>
        <a:lstStyle/>
        <a:p>
          <a:endParaRPr lang="sr-Latn-RS"/>
        </a:p>
      </dgm:t>
    </dgm:pt>
    <dgm:pt modelId="{A14630AA-C1BD-4A7E-B665-0A7C9B6C19C9}" type="pres">
      <dgm:prSet presAssocID="{3FA5C700-C8EE-4CAC-8DA0-0BA7CA952C72}" presName="node" presStyleLbl="node1" presStyleIdx="1" presStyleCnt="8" custScaleX="131953" custScaleY="12996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8"/>
      <dgm:spPr/>
      <dgm:t>
        <a:bodyPr/>
        <a:lstStyle/>
        <a:p>
          <a:endParaRPr lang="sr-Latn-RS"/>
        </a:p>
      </dgm:t>
    </dgm:pt>
    <dgm:pt modelId="{E43F7264-94BE-4E7E-8A98-A0D70BB3AF06}" type="pres">
      <dgm:prSet presAssocID="{4746DA87-483C-4B84-9A22-BC58F96CB23A}" presName="node" presStyleLbl="node1" presStyleIdx="2" presStyleCnt="8" custScaleX="121003" custScaleY="11920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8"/>
      <dgm:spPr/>
      <dgm:t>
        <a:bodyPr/>
        <a:lstStyle/>
        <a:p>
          <a:endParaRPr lang="sr-Latn-RS"/>
        </a:p>
      </dgm:t>
    </dgm:pt>
    <dgm:pt modelId="{115526CD-270E-4C52-A164-15F2B6F9FE39}" type="pres">
      <dgm:prSet presAssocID="{8329AE49-ECD5-4C13-B90F-CA83B6E6F994}" presName="node" presStyleLbl="node1" presStyleIdx="3" presStyleCnt="8"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8"/>
      <dgm:spPr/>
      <dgm:t>
        <a:bodyPr/>
        <a:lstStyle/>
        <a:p>
          <a:endParaRPr lang="sr-Latn-RS"/>
        </a:p>
      </dgm:t>
    </dgm:pt>
    <dgm:pt modelId="{5101AD7C-EA94-402A-A388-0FD916639D60}" type="pres">
      <dgm:prSet presAssocID="{9C6F0069-43DC-402D-BD84-1006528FCE04}" presName="node" presStyleLbl="node1" presStyleIdx="4" presStyleCnt="8"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8"/>
      <dgm:spPr/>
      <dgm:t>
        <a:bodyPr/>
        <a:lstStyle/>
        <a:p>
          <a:endParaRPr lang="sr-Latn-RS"/>
        </a:p>
      </dgm:t>
    </dgm:pt>
    <dgm:pt modelId="{D19ADD6D-9F0A-4766-B637-BB2D5495A9BB}" type="pres">
      <dgm:prSet presAssocID="{ED01A515-5448-4A3E-A2EC-575448D0F5AA}" presName="node" presStyleLbl="node1" presStyleIdx="5" presStyleCnt="8"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5" presStyleCnt="8"/>
      <dgm:spPr/>
      <dgm:t>
        <a:bodyPr/>
        <a:lstStyle/>
        <a:p>
          <a:endParaRPr lang="sr-Latn-RS"/>
        </a:p>
      </dgm:t>
    </dgm:pt>
    <dgm:pt modelId="{4F05B281-B6DB-45BB-A427-1BF92AADC139}" type="pres">
      <dgm:prSet presAssocID="{AE26BF5A-34A6-4192-8BEA-D9ECFB941642}" presName="node" presStyleLbl="node1" presStyleIdx="6" presStyleCnt="8"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6" presStyleCnt="8"/>
      <dgm:spPr/>
      <dgm:t>
        <a:bodyPr/>
        <a:lstStyle/>
        <a:p>
          <a:endParaRPr lang="sr-Latn-RS"/>
        </a:p>
      </dgm:t>
    </dgm:pt>
    <dgm:pt modelId="{2D6C03BD-4023-431E-84F6-C080A9961C8A}" type="pres">
      <dgm:prSet presAssocID="{91651A17-950C-49EC-8C35-2517548AE9E6}" presName="node" presStyleLbl="node1" presStyleIdx="7" presStyleCnt="8"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7" presStyleCnt="8"/>
      <dgm:spPr/>
      <dgm:t>
        <a:bodyPr/>
        <a:lstStyle/>
        <a:p>
          <a:endParaRPr lang="sr-Latn-RS"/>
        </a:p>
      </dgm:t>
    </dgm:pt>
  </dgm:ptLst>
  <dgm:cxnLst>
    <dgm:cxn modelId="{15B25BE7-B61F-4399-8DBB-F360C2BA96E5}" type="presOf" srcId="{686A1A37-AC61-4EC6-8398-59788F898E91}" destId="{44C62812-7B8C-4DB2-9C0D-14651D9AFC46}"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A14346A8-4918-4300-9891-20568D283921}" srcId="{9ED1A3B2-A381-4201-823D-E4B4F944886D}" destId="{9C6F0069-43DC-402D-BD84-1006528FCE04}" srcOrd="4" destOrd="0" parTransId="{44D9A023-5F81-4677-8A1D-494A76B02F4A}" sibTransId="{9FF20664-3F6F-4415-8233-D443550F6854}"/>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6AD463C1-088C-44BE-8C34-750F20CE8DA0}" type="presOf" srcId="{3FA5C700-C8EE-4CAC-8DA0-0BA7CA952C72}" destId="{A14630AA-C1BD-4A7E-B665-0A7C9B6C19C9}" srcOrd="0" destOrd="0" presId="urn:microsoft.com/office/officeart/2005/8/layout/radial6"/>
    <dgm:cxn modelId="{0BB795E9-FFF1-4A2D-878C-FAE1C6BDCC87}" type="presOf" srcId="{9C6F0069-43DC-402D-BD84-1006528FCE04}" destId="{5101AD7C-EA94-402A-A388-0FD916639D60}" srcOrd="0" destOrd="0" presId="urn:microsoft.com/office/officeart/2005/8/layout/radial6"/>
    <dgm:cxn modelId="{30638209-A4D1-4BFE-943D-C66C72DB50AF}" srcId="{9ED1A3B2-A381-4201-823D-E4B4F944886D}" destId="{ED01A515-5448-4A3E-A2EC-575448D0F5AA}" srcOrd="5" destOrd="0" parTransId="{3C8BC949-583D-42C4-9E18-497A2FA6C1D3}" sibTransId="{B658162B-CA61-458F-8F17-E18D499D4DE8}"/>
    <dgm:cxn modelId="{8AD44159-442C-4DEC-ACDC-2060DD6FE511}" srcId="{7D1C9009-9B60-4C15-8E3B-F949FAB90776}" destId="{BEBB7508-5593-4665-86D9-67DC9EEDFE00}" srcOrd="0" destOrd="0" parTransId="{C01D930E-241E-4B8F-9FFE-A12F23D4AE61}" sibTransId="{8C2D30BC-9728-4727-AC9C-7DD1886B66DA}"/>
    <dgm:cxn modelId="{47BC94C2-46D4-453B-A292-6076A9F8EE3B}" srcId="{9ED1A3B2-A381-4201-823D-E4B4F944886D}" destId="{8329AE49-ECD5-4C13-B90F-CA83B6E6F994}" srcOrd="3" destOrd="0" parTransId="{6A3537F1-6C7A-4D5E-9BC9-14D14BE7BA95}" sibTransId="{9CB0C477-89B3-4058-B341-9FC9F0AB6BB2}"/>
    <dgm:cxn modelId="{5C9EFB21-D730-469F-BCC2-6ADA252CF713}" type="presOf" srcId="{B658162B-CA61-458F-8F17-E18D499D4DE8}" destId="{84EFD8D8-F116-4363-8F07-0BDD118D8287}" srcOrd="0" destOrd="0" presId="urn:microsoft.com/office/officeart/2005/8/layout/radial6"/>
    <dgm:cxn modelId="{667A6532-F93A-4FD0-BD4D-A1165020F36F}" srcId="{343B6168-99DB-4C0C-9BE7-E54D7B80C5AD}" destId="{AC73436A-3EE6-4AB1-8B81-F0B7414514C2}" srcOrd="0" destOrd="0" parTransId="{67F09836-65ED-439A-8E55-BF0FF6A12BA6}" sibTransId="{6C19F97B-9D99-4777-817C-1695A372D4F1}"/>
    <dgm:cxn modelId="{D6D3D766-AAF1-452B-B7A5-DE64D7EFBDAC}" srcId="{7D1C9009-9B60-4C15-8E3B-F949FAB90776}" destId="{DC185536-47EC-480B-B419-24BC666B206E}" srcOrd="1" destOrd="0" parTransId="{43B3845C-4A8E-4186-AC01-CB23C9CE3CE4}" sibTransId="{FF327DB0-0FCC-45EC-A004-6349AB5E0A19}"/>
    <dgm:cxn modelId="{65DC7EE8-791F-4453-AEE4-351692992E5F}" type="presOf" srcId="{B1BE2A8E-285E-4C69-9BFF-CE48B252AA50}" destId="{F4B68BA8-694B-4B7F-8215-68903FFCD2D7}" srcOrd="0" destOrd="0" presId="urn:microsoft.com/office/officeart/2005/8/layout/radial6"/>
    <dgm:cxn modelId="{D9AC742A-917E-4818-8C2B-93B8B4D0D262}" type="presOf" srcId="{AE26BF5A-34A6-4192-8BEA-D9ECFB941642}" destId="{4F05B281-B6DB-45BB-A427-1BF92AADC139}"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4A16358E-6F75-4AC0-B6E5-E26F15B1A750}" srcId="{B1BE2A8E-285E-4C69-9BFF-CE48B252AA50}" destId="{3BA9396D-1753-43D3-A703-A75A7C19204B}" srcOrd="1" destOrd="0" parTransId="{FDC0F8DA-00AF-40CD-B616-B7AA7472101C}" sibTransId="{869210E2-CDFB-49E6-A3F9-D5A55D2018F0}"/>
    <dgm:cxn modelId="{4E6E6427-5348-4ECF-99CC-46CA5F3BDA5F}" srcId="{B1BE2A8E-285E-4C69-9BFF-CE48B252AA50}" destId="{7D1C9009-9B60-4C15-8E3B-F949FAB90776}" srcOrd="4" destOrd="0" parTransId="{E75197AC-E7B0-4C26-9D1F-47E47BE7CCEF}" sibTransId="{9D56A871-CE7A-4922-AAF9-9D95A29D1039}"/>
    <dgm:cxn modelId="{464AEB83-A961-4BF3-980D-8DBCF9264695}" srcId="{343B6168-99DB-4C0C-9BE7-E54D7B80C5AD}" destId="{352A865C-AD96-4AB1-8A5C-397B7A7D9B07}" srcOrd="1" destOrd="0" parTransId="{7EC1ADA9-9F6E-4AFC-AE86-4831D523AA38}" sibTransId="{7473CF13-22F0-41AF-BD4E-305659448BE2}"/>
    <dgm:cxn modelId="{AE26F329-897E-412E-A92A-D95A8804158B}" srcId="{9ED1A3B2-A381-4201-823D-E4B4F944886D}" destId="{A7091EAC-498C-4E8C-B46B-331B042A0C75}" srcOrd="0" destOrd="0" parTransId="{5263AC43-AEF9-405C-B9BD-C1E77733E429}" sibTransId="{686A1A37-AC61-4EC6-8398-59788F898E91}"/>
    <dgm:cxn modelId="{3EF3403C-A42B-483C-89B0-BC54F70E5592}" type="presOf" srcId="{9ED1A3B2-A381-4201-823D-E4B4F944886D}" destId="{E59436B1-B652-4794-B4F4-4850647DACEB}" srcOrd="0" destOrd="0" presId="urn:microsoft.com/office/officeart/2005/8/layout/radial6"/>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E14E4EEE-087E-4E8C-92C7-D48A2C2A60C4}" srcId="{9ED1A3B2-A381-4201-823D-E4B4F944886D}" destId="{91651A17-950C-49EC-8C35-2517548AE9E6}" srcOrd="7" destOrd="0" parTransId="{842A79D3-4827-4424-A76D-539154392405}" sibTransId="{8962C693-DF60-43F6-9F43-7615C2E1439A}"/>
    <dgm:cxn modelId="{4E693A1F-A818-494A-9191-6DDA96FF0598}" type="presOf" srcId="{A7091EAC-498C-4E8C-B46B-331B042A0C75}" destId="{73F305AC-CFDC-45B1-8AB8-6FABD1C99179}" srcOrd="0" destOrd="0" presId="urn:microsoft.com/office/officeart/2005/8/layout/radial6"/>
    <dgm:cxn modelId="{79367CFA-29E9-494C-A699-58E7C53282C6}" type="presOf" srcId="{61B610E5-4DC8-4394-A22C-5BBE6CDEE232}" destId="{5D42F3FF-3AAD-4819-B004-ADDCB69227EB}" srcOrd="0" destOrd="0" presId="urn:microsoft.com/office/officeart/2005/8/layout/radial6"/>
    <dgm:cxn modelId="{3BA8FFD8-B6F3-4518-99B6-8F25F307CF52}" srcId="{9ED1A3B2-A381-4201-823D-E4B4F944886D}" destId="{3FA5C700-C8EE-4CAC-8DA0-0BA7CA952C72}" srcOrd="1" destOrd="0" parTransId="{6970CC38-AACF-4350-BF4D-BD796B05B1FA}" sibTransId="{61B610E5-4DC8-4394-A22C-5BBE6CDEE232}"/>
    <dgm:cxn modelId="{FCCD6129-1EC0-448C-BF7A-51C6647345E8}" type="presOf" srcId="{ED01A515-5448-4A3E-A2EC-575448D0F5AA}" destId="{D19ADD6D-9F0A-4766-B637-BB2D5495A9BB}"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B6507D96-25C4-4121-9433-2A113978B784}" srcId="{B1BE2A8E-285E-4C69-9BFF-CE48B252AA50}" destId="{C64FD589-26EA-483C-BB5E-C8324A82EAF5}" srcOrd="2" destOrd="0" parTransId="{1E312D33-14E1-4B2B-A210-2A735401CE1C}" sibTransId="{46E45D53-1277-4C97-8E3B-323B4EBF62F5}"/>
    <dgm:cxn modelId="{9CBCBA83-8BC0-4D9D-8F59-4CE72862435A}" type="presOf" srcId="{91651A17-950C-49EC-8C35-2517548AE9E6}" destId="{2D6C03BD-4023-431E-84F6-C080A9961C8A}" srcOrd="0" destOrd="0" presId="urn:microsoft.com/office/officeart/2005/8/layout/radial6"/>
    <dgm:cxn modelId="{AF333ABE-6D5B-4845-91C6-0C3A13CCB688}" type="presOf" srcId="{8329AE49-ECD5-4C13-B90F-CA83B6E6F994}" destId="{115526CD-270E-4C52-A164-15F2B6F9FE39}" srcOrd="0" destOrd="0" presId="urn:microsoft.com/office/officeart/2005/8/layout/radial6"/>
    <dgm:cxn modelId="{3DFE3AE5-6DA5-4440-A66F-1437FD4DC5D4}" srcId="{B1BE2A8E-285E-4C69-9BFF-CE48B252AA50}" destId="{343B6168-99DB-4C0C-9BE7-E54D7B80C5AD}" srcOrd="5" destOrd="0" parTransId="{6F98FC42-2370-4FD0-A627-0708511F7F32}" sibTransId="{95FBDDB6-4174-4619-B543-81DEF6B7716A}"/>
    <dgm:cxn modelId="{C2BA2E7D-A4DC-497F-82AA-B05171512E7B}" srcId="{9ED1A3B2-A381-4201-823D-E4B4F944886D}" destId="{AE26BF5A-34A6-4192-8BEA-D9ECFB941642}" srcOrd="6" destOrd="0" parTransId="{053AEA0B-0F73-4DAC-9295-FCA55D0C5C5A}" sibTransId="{F67939D1-3ADF-4276-A6FA-0083CE5DA4FA}"/>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85324FF1-B5A8-42C3-9CD8-B8F3A7B41DAF}" type="presParOf" srcId="{F4B68BA8-694B-4B7F-8215-68903FFCD2D7}" destId="{D19ADD6D-9F0A-4766-B637-BB2D5495A9BB}" srcOrd="16" destOrd="0" presId="urn:microsoft.com/office/officeart/2005/8/layout/radial6"/>
    <dgm:cxn modelId="{363F0F02-6E41-404E-B2E5-4890434DECC7}" type="presParOf" srcId="{F4B68BA8-694B-4B7F-8215-68903FFCD2D7}" destId="{CB9DB137-9ACF-4A5D-915D-C6DEF62C671A}" srcOrd="17" destOrd="0" presId="urn:microsoft.com/office/officeart/2005/8/layout/radial6"/>
    <dgm:cxn modelId="{C75A112C-7212-4B80-9DA4-CA7F2DD70EB5}" type="presParOf" srcId="{F4B68BA8-694B-4B7F-8215-68903FFCD2D7}" destId="{84EFD8D8-F116-4363-8F07-0BDD118D8287}" srcOrd="18" destOrd="0" presId="urn:microsoft.com/office/officeart/2005/8/layout/radial6"/>
    <dgm:cxn modelId="{F93707E6-5B1F-4F40-A3A3-B884267CE7F5}" type="presParOf" srcId="{F4B68BA8-694B-4B7F-8215-68903FFCD2D7}" destId="{4F05B281-B6DB-45BB-A427-1BF92AADC139}" srcOrd="19" destOrd="0" presId="urn:microsoft.com/office/officeart/2005/8/layout/radial6"/>
    <dgm:cxn modelId="{3D4ADB0D-3A32-46EB-993B-C2B89385D5E3}" type="presParOf" srcId="{F4B68BA8-694B-4B7F-8215-68903FFCD2D7}" destId="{FEDFE719-4F44-4DDA-B702-82A372856A51}" srcOrd="20" destOrd="0" presId="urn:microsoft.com/office/officeart/2005/8/layout/radial6"/>
    <dgm:cxn modelId="{EBDDFBD5-050A-401C-B541-60C312E8BADC}" type="presParOf" srcId="{F4B68BA8-694B-4B7F-8215-68903FFCD2D7}" destId="{C0575E5C-DEAA-49FF-9C6A-0DF4C03D040D}" srcOrd="21" destOrd="0" presId="urn:microsoft.com/office/officeart/2005/8/layout/radial6"/>
    <dgm:cxn modelId="{FD35A212-0E1F-4819-BF1F-B29719BECB43}" type="presParOf" srcId="{F4B68BA8-694B-4B7F-8215-68903FFCD2D7}" destId="{2D6C03BD-4023-431E-84F6-C080A9961C8A}" srcOrd="22" destOrd="0" presId="urn:microsoft.com/office/officeart/2005/8/layout/radial6"/>
    <dgm:cxn modelId="{BC555FE2-565F-4CC2-844D-BACDB94E3D46}" type="presParOf" srcId="{F4B68BA8-694B-4B7F-8215-68903FFCD2D7}" destId="{2578787D-F4B0-463A-AA6F-94706894BC8C}" srcOrd="23" destOrd="0" presId="urn:microsoft.com/office/officeart/2005/8/layout/radial6"/>
    <dgm:cxn modelId="{6F30A1FC-C56F-4DA2-B79C-F00209C57B2B}" type="presParOf" srcId="{F4B68BA8-694B-4B7F-8215-68903FFCD2D7}" destId="{7C884431-F906-455C-AAF5-4FBEC1E13C27}" srcOrd="24"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A603F-EC40-41E4-BA70-D5C5F8781BC3}">
      <dsp:nvSpPr>
        <dsp:cNvPr id="0" name=""/>
        <dsp:cNvSpPr/>
      </dsp:nvSpPr>
      <dsp:spPr>
        <a:xfrm>
          <a:off x="2102207" y="2205355"/>
          <a:ext cx="2280191" cy="2164526"/>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sr-Cyrl-RS" sz="2600" kern="1200" dirty="0"/>
            <a:t>Ко учествује у изради буџета</a:t>
          </a:r>
          <a:r>
            <a:rPr lang="en-US" sz="2600" kern="1200" dirty="0"/>
            <a:t>?</a:t>
          </a:r>
        </a:p>
      </dsp:txBody>
      <dsp:txXfrm>
        <a:off x="2436133" y="2522342"/>
        <a:ext cx="1612339" cy="1530552"/>
      </dsp:txXfrm>
    </dsp:sp>
    <dsp:sp modelId="{1B17F103-9216-4974-BE9E-F576C0AB9A07}">
      <dsp:nvSpPr>
        <dsp:cNvPr id="0" name=""/>
        <dsp:cNvSpPr/>
      </dsp:nvSpPr>
      <dsp:spPr>
        <a:xfrm rot="10860210">
          <a:off x="840814" y="3006414"/>
          <a:ext cx="1192295"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DFA7ED-47C4-4DAE-BCB0-FDCE24E0A939}">
      <dsp:nvSpPr>
        <dsp:cNvPr id="0" name=""/>
        <dsp:cNvSpPr/>
      </dsp:nvSpPr>
      <dsp:spPr>
        <a:xfrm>
          <a:off x="281212" y="2903164"/>
          <a:ext cx="1119386" cy="68478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Месне заједнице</a:t>
          </a:r>
          <a:endParaRPr lang="en-US" sz="1400" kern="1200" dirty="0"/>
        </a:p>
      </dsp:txBody>
      <dsp:txXfrm>
        <a:off x="301269" y="2923221"/>
        <a:ext cx="1079272" cy="644668"/>
      </dsp:txXfrm>
    </dsp:sp>
    <dsp:sp modelId="{FDD76D25-2A08-46FF-8C07-2877A0C9FB2D}">
      <dsp:nvSpPr>
        <dsp:cNvPr id="0" name=""/>
        <dsp:cNvSpPr/>
      </dsp:nvSpPr>
      <dsp:spPr>
        <a:xfrm rot="13081559">
          <a:off x="877393" y="1806519"/>
          <a:ext cx="1580222"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0" y="489141"/>
          <a:ext cx="2090217" cy="2160470"/>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Установе:</a:t>
          </a:r>
        </a:p>
        <a:p>
          <a:pPr lvl="0" algn="l" defTabSz="622300">
            <a:lnSpc>
              <a:spcPct val="90000"/>
            </a:lnSpc>
            <a:spcBef>
              <a:spcPct val="0"/>
            </a:spcBef>
            <a:spcAft>
              <a:spcPct val="35000"/>
            </a:spcAft>
          </a:pPr>
          <a:r>
            <a:rPr lang="sr-Cyrl-RS" sz="1400" kern="1200" dirty="0"/>
            <a:t>-Центар за културу</a:t>
          </a:r>
        </a:p>
        <a:p>
          <a:pPr lvl="0" algn="l" defTabSz="622300">
            <a:lnSpc>
              <a:spcPct val="90000"/>
            </a:lnSpc>
            <a:spcBef>
              <a:spcPct val="0"/>
            </a:spcBef>
            <a:spcAft>
              <a:spcPct val="35000"/>
            </a:spcAft>
          </a:pPr>
          <a:r>
            <a:rPr lang="sr-Cyrl-RS" sz="1400" kern="1200" dirty="0"/>
            <a:t>-Библиотека</a:t>
          </a:r>
        </a:p>
        <a:p>
          <a:pPr lvl="0" algn="l" defTabSz="622300">
            <a:lnSpc>
              <a:spcPct val="90000"/>
            </a:lnSpc>
            <a:spcBef>
              <a:spcPct val="0"/>
            </a:spcBef>
            <a:spcAft>
              <a:spcPct val="35000"/>
            </a:spcAft>
          </a:pPr>
          <a:r>
            <a:rPr lang="sr-Cyrl-RS" sz="1400" kern="1200" dirty="0"/>
            <a:t>-Туристичка организација</a:t>
          </a:r>
        </a:p>
        <a:p>
          <a:pPr lvl="0" algn="l" defTabSz="622300">
            <a:lnSpc>
              <a:spcPct val="90000"/>
            </a:lnSpc>
            <a:spcBef>
              <a:spcPct val="0"/>
            </a:spcBef>
            <a:spcAft>
              <a:spcPct val="35000"/>
            </a:spcAft>
          </a:pPr>
          <a:r>
            <a:rPr lang="sr-Cyrl-RS" sz="1400" kern="1200" dirty="0"/>
            <a:t>-Установа за спорт</a:t>
          </a:r>
        </a:p>
        <a:p>
          <a:pPr lvl="0" algn="ctr" defTabSz="622300">
            <a:lnSpc>
              <a:spcPct val="90000"/>
            </a:lnSpc>
            <a:spcBef>
              <a:spcPct val="0"/>
            </a:spcBef>
            <a:spcAft>
              <a:spcPct val="35000"/>
            </a:spcAft>
          </a:pPr>
          <a:endParaRPr lang="en-US" sz="800" kern="1200" dirty="0"/>
        </a:p>
      </dsp:txBody>
      <dsp:txXfrm>
        <a:off x="61220" y="550361"/>
        <a:ext cx="1967777" cy="2038030"/>
      </dsp:txXfrm>
    </dsp:sp>
    <dsp:sp modelId="{EA842F94-5DAB-40BA-A137-4DDCD4A7DE5B}">
      <dsp:nvSpPr>
        <dsp:cNvPr id="0" name=""/>
        <dsp:cNvSpPr/>
      </dsp:nvSpPr>
      <dsp:spPr>
        <a:xfrm rot="15953976">
          <a:off x="2638241" y="1355941"/>
          <a:ext cx="1207777"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460502" y="442647"/>
          <a:ext cx="1226013" cy="980810"/>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власт и стручне службе</a:t>
          </a:r>
          <a:endParaRPr lang="en-US" sz="1400" kern="1200" dirty="0"/>
        </a:p>
      </dsp:txBody>
      <dsp:txXfrm>
        <a:off x="2489229" y="471374"/>
        <a:ext cx="1168559" cy="923356"/>
      </dsp:txXfrm>
    </dsp:sp>
    <dsp:sp modelId="{FBD8A9BB-6C42-4425-B777-7048E4BC7509}">
      <dsp:nvSpPr>
        <dsp:cNvPr id="0" name=""/>
        <dsp:cNvSpPr/>
      </dsp:nvSpPr>
      <dsp:spPr>
        <a:xfrm rot="18217134">
          <a:off x="3549411" y="1475706"/>
          <a:ext cx="1618282"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3936801" y="442658"/>
          <a:ext cx="1607867" cy="1182504"/>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-Предшколска установа</a:t>
          </a:r>
        </a:p>
        <a:p>
          <a:pPr lvl="0" algn="ctr" defTabSz="622300">
            <a:lnSpc>
              <a:spcPct val="90000"/>
            </a:lnSpc>
            <a:spcBef>
              <a:spcPct val="0"/>
            </a:spcBef>
            <a:spcAft>
              <a:spcPct val="35000"/>
            </a:spcAft>
          </a:pPr>
          <a:r>
            <a:rPr lang="sr-Cyrl-RS" sz="1400" kern="1200" dirty="0"/>
            <a:t>-Основне школе</a:t>
          </a:r>
        </a:p>
        <a:p>
          <a:pPr lvl="0" algn="ctr" defTabSz="622300">
            <a:lnSpc>
              <a:spcPct val="90000"/>
            </a:lnSpc>
            <a:spcBef>
              <a:spcPct val="0"/>
            </a:spcBef>
            <a:spcAft>
              <a:spcPct val="35000"/>
            </a:spcAft>
          </a:pPr>
          <a:r>
            <a:rPr lang="sr-Cyrl-RS" sz="1400" kern="1200" dirty="0"/>
            <a:t>-Средње школе</a:t>
          </a:r>
          <a:endParaRPr lang="en-US" sz="1400" kern="1200" dirty="0"/>
        </a:p>
      </dsp:txBody>
      <dsp:txXfrm>
        <a:off x="3971435" y="477292"/>
        <a:ext cx="1538599" cy="1113236"/>
      </dsp:txXfrm>
    </dsp:sp>
    <dsp:sp modelId="{5587016C-A0FA-4F4B-A93A-619E3C6DAE9A}">
      <dsp:nvSpPr>
        <dsp:cNvPr id="0" name=""/>
        <dsp:cNvSpPr/>
      </dsp:nvSpPr>
      <dsp:spPr>
        <a:xfrm rot="20290572">
          <a:off x="4320714" y="2298521"/>
          <a:ext cx="1536569"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97BD5D-D88B-4BDF-9C04-9A8FDBA87F2E}">
      <dsp:nvSpPr>
        <dsp:cNvPr id="0" name=""/>
        <dsp:cNvSpPr/>
      </dsp:nvSpPr>
      <dsp:spPr>
        <a:xfrm>
          <a:off x="5202223" y="1918956"/>
          <a:ext cx="1199997" cy="687067"/>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Јавно </a:t>
          </a:r>
          <a:r>
            <a:rPr lang="sr-Cyrl-RS" sz="1400" kern="1200" dirty="0"/>
            <a:t>предузећа</a:t>
          </a:r>
          <a:endParaRPr lang="en-US" sz="1400" kern="1200" dirty="0"/>
        </a:p>
      </dsp:txBody>
      <dsp:txXfrm>
        <a:off x="5222347" y="1939080"/>
        <a:ext cx="1159749" cy="646819"/>
      </dsp:txXfrm>
    </dsp:sp>
    <dsp:sp modelId="{284CB80C-4A81-4C68-A0A3-0C7778EF5784}">
      <dsp:nvSpPr>
        <dsp:cNvPr id="0" name=""/>
        <dsp:cNvSpPr/>
      </dsp:nvSpPr>
      <dsp:spPr>
        <a:xfrm>
          <a:off x="4465735" y="3038037"/>
          <a:ext cx="1431861"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5284589" y="2973460"/>
          <a:ext cx="1226013" cy="628317"/>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Невладине организације </a:t>
          </a:r>
          <a:endParaRPr lang="en-US" sz="1400" kern="1200" dirty="0"/>
        </a:p>
      </dsp:txBody>
      <dsp:txXfrm>
        <a:off x="5302992" y="2991863"/>
        <a:ext cx="1189207" cy="591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01674-1235-4FA7-9CBC-B675F6713E38}">
      <dsp:nvSpPr>
        <dsp:cNvPr id="0" name=""/>
        <dsp:cNvSpPr/>
      </dsp:nvSpPr>
      <dsp:spPr>
        <a:xfrm>
          <a:off x="1879998" y="2263316"/>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6"/>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6"/>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6"/>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20</a:t>
          </a:r>
          <a:r>
            <a:rPr lang="sr-Cyrl-RS" sz="1400" kern="1200" dirty="0" smtClean="0"/>
            <a:t>.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Средства из буџета </a:t>
          </a:r>
          <a:r>
            <a:rPr lang="sr-Cyrl-RS" sz="1400" kern="1200" dirty="0" smtClean="0"/>
            <a:t>града</a:t>
          </a:r>
        </a:p>
        <a:p>
          <a:pPr lvl="0" algn="ctr" defTabSz="622300">
            <a:lnSpc>
              <a:spcPct val="90000"/>
            </a:lnSpc>
            <a:spcBef>
              <a:spcPct val="0"/>
            </a:spcBef>
            <a:spcAft>
              <a:spcPct val="35000"/>
            </a:spcAft>
          </a:pPr>
          <a:r>
            <a:rPr lang="en-US" sz="1400" kern="1200" dirty="0" smtClean="0">
              <a:solidFill>
                <a:srgbClr val="FF0000"/>
              </a:solidFill>
            </a:rPr>
            <a:t>2</a:t>
          </a:r>
          <a:r>
            <a:rPr lang="sr-Cyrl-RS" sz="1400" kern="1200" dirty="0" smtClean="0">
              <a:solidFill>
                <a:srgbClr val="FF0000"/>
              </a:solidFill>
            </a:rPr>
            <a:t>.</a:t>
          </a:r>
          <a:r>
            <a:rPr lang="en-US" sz="1400" kern="1200" dirty="0" smtClean="0">
              <a:solidFill>
                <a:srgbClr val="FF0000"/>
              </a:solidFill>
            </a:rPr>
            <a:t>384</a:t>
          </a:r>
          <a:r>
            <a:rPr lang="sr-Cyrl-RS" sz="1400" kern="1200" dirty="0" smtClean="0">
              <a:solidFill>
                <a:srgbClr val="FF0000"/>
              </a:solidFill>
            </a:rPr>
            <a:t>.</a:t>
          </a:r>
          <a:r>
            <a:rPr lang="en-US" sz="1400" kern="1200" dirty="0" smtClean="0">
              <a:solidFill>
                <a:srgbClr val="FF0000"/>
              </a:solidFill>
            </a:rPr>
            <a:t>164</a:t>
          </a:r>
          <a:r>
            <a:rPr lang="sr-Cyrl-RS" sz="1400" kern="1200" dirty="0" smtClean="0">
              <a:solidFill>
                <a:srgbClr val="FF0000"/>
              </a:solidFill>
            </a:rPr>
            <a:t>.</a:t>
          </a:r>
          <a:r>
            <a:rPr lang="en-US" sz="1400" kern="1200" dirty="0" smtClean="0">
              <a:solidFill>
                <a:srgbClr val="FF0000"/>
              </a:solidFill>
            </a:rPr>
            <a:t>13</a:t>
          </a:r>
          <a:r>
            <a:rPr lang="sr-Cyrl-RS" sz="1400" kern="1200" dirty="0" smtClean="0">
              <a:solidFill>
                <a:srgbClr val="FF0000"/>
              </a:solidFill>
            </a:rPr>
            <a:t>0</a:t>
          </a:r>
          <a:endParaRPr lang="en-US" sz="1400" kern="1200" dirty="0">
            <a:solidFill>
              <a:srgbClr val="FF0000"/>
            </a:solidFill>
          </a:endParaRPr>
        </a:p>
      </dsp:txBody>
      <dsp:txXfrm>
        <a:off x="224164" y="339636"/>
        <a:ext cx="1073477" cy="107347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759951" y="772827"/>
        <a:ext cx="647090" cy="207096"/>
      </dsp:txXfrm>
    </dsp:sp>
    <dsp:sp modelId="{2F60A798-586E-4E47-B649-25F047F36835}">
      <dsp:nvSpPr>
        <dsp:cNvPr id="0" name=""/>
        <dsp:cNvSpPr/>
      </dsp:nvSpPr>
      <dsp:spPr>
        <a:xfrm>
          <a:off x="2647025" y="117311"/>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Пренета средства из ранијих година</a:t>
          </a:r>
          <a:r>
            <a:rPr lang="sr-Cyrl-RS" sz="1400" kern="1200" dirty="0">
              <a:solidFill>
                <a:srgbClr val="FF0000"/>
              </a:solidFill>
            </a:rPr>
            <a:t> </a:t>
          </a:r>
          <a:r>
            <a:rPr lang="en-US" sz="1400" kern="1200" dirty="0" smtClean="0">
              <a:solidFill>
                <a:srgbClr val="FF0000"/>
              </a:solidFill>
            </a:rPr>
            <a:t>71</a:t>
          </a:r>
          <a:r>
            <a:rPr lang="sr-Cyrl-RS" sz="1400" kern="1200" dirty="0" smtClean="0">
              <a:solidFill>
                <a:srgbClr val="FF0000"/>
              </a:solidFill>
            </a:rPr>
            <a:t>.</a:t>
          </a:r>
          <a:r>
            <a:rPr lang="en-US" sz="1400" kern="1200" dirty="0" smtClean="0">
              <a:solidFill>
                <a:srgbClr val="FF0000"/>
              </a:solidFill>
            </a:rPr>
            <a:t>207</a:t>
          </a:r>
          <a:r>
            <a:rPr lang="sr-Cyrl-RS" sz="1400" kern="1200" dirty="0" smtClean="0">
              <a:solidFill>
                <a:srgbClr val="FF0000"/>
              </a:solidFill>
            </a:rPr>
            <a:t>.</a:t>
          </a:r>
          <a:r>
            <a:rPr lang="en-US" sz="1400" kern="1200" dirty="0" smtClean="0">
              <a:solidFill>
                <a:srgbClr val="FF0000"/>
              </a:solidFill>
            </a:rPr>
            <a:t>86</a:t>
          </a:r>
          <a:r>
            <a:rPr lang="sr-Cyrl-RS" sz="1400" kern="1200" dirty="0" smtClean="0">
              <a:solidFill>
                <a:srgbClr val="FF0000"/>
              </a:solidFill>
            </a:rPr>
            <a:t>0 </a:t>
          </a:r>
          <a:endParaRPr lang="en-US" sz="1400" kern="1200" dirty="0">
            <a:solidFill>
              <a:srgbClr val="FF0000"/>
            </a:solidFill>
          </a:endParaRPr>
        </a:p>
      </dsp:txBody>
      <dsp:txXfrm>
        <a:off x="2869350" y="339636"/>
        <a:ext cx="1073477" cy="107347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405136" y="617504"/>
        <a:ext cx="647090" cy="517742"/>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a:t>
          </a:r>
          <a:r>
            <a:rPr lang="en-US" sz="1300" kern="1200" dirty="0" smtClean="0">
              <a:solidFill>
                <a:schemeClr val="bg1"/>
              </a:solidFill>
            </a:rPr>
            <a:t>45</a:t>
          </a:r>
          <a:r>
            <a:rPr lang="sr-Cyrl-RS" sz="1300" kern="1200" dirty="0" smtClean="0">
              <a:solidFill>
                <a:schemeClr val="bg1"/>
              </a:solidFill>
            </a:rPr>
            <a:t>5.</a:t>
          </a:r>
          <a:r>
            <a:rPr lang="en-US" sz="1300" kern="1200" dirty="0" smtClean="0">
              <a:solidFill>
                <a:schemeClr val="bg1"/>
              </a:solidFill>
            </a:rPr>
            <a:t>371</a:t>
          </a:r>
          <a:r>
            <a:rPr lang="sr-Cyrl-RS" sz="1300" kern="1200" dirty="0" smtClean="0">
              <a:solidFill>
                <a:schemeClr val="bg1"/>
              </a:solidFill>
            </a:rPr>
            <a:t>.</a:t>
          </a:r>
          <a:r>
            <a:rPr lang="en-US" sz="1300" kern="1200" dirty="0" smtClean="0">
              <a:solidFill>
                <a:schemeClr val="bg1"/>
              </a:solidFill>
            </a:rPr>
            <a:t>99</a:t>
          </a:r>
          <a:r>
            <a:rPr lang="sr-Cyrl-RS" sz="1300" kern="1200" dirty="0" smtClean="0">
              <a:solidFill>
                <a:schemeClr val="bg1"/>
              </a:solidFill>
            </a:rPr>
            <a:t>0</a:t>
          </a:r>
          <a:endParaRPr lang="en-US" sz="1300" kern="1200" dirty="0">
            <a:solidFill>
              <a:srgbClr val="FF0000"/>
            </a:solidFill>
          </a:endParaRPr>
        </a:p>
      </dsp:txBody>
      <dsp:txXfrm>
        <a:off x="5581992" y="422197"/>
        <a:ext cx="1399193" cy="90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a:t>Приходи од  пореза </a:t>
          </a:r>
          <a:r>
            <a:rPr lang="sr-Cyrl-RS" sz="2500" kern="1200" dirty="0" smtClean="0"/>
            <a:t>1,</a:t>
          </a:r>
          <a:r>
            <a:rPr lang="en-US" sz="2500" kern="1200" dirty="0" smtClean="0"/>
            <a:t>629</a:t>
          </a:r>
          <a:r>
            <a:rPr lang="sr-Cyrl-RS" sz="2500" kern="1200" dirty="0" smtClean="0"/>
            <a:t>.</a:t>
          </a:r>
          <a:r>
            <a:rPr lang="en-US" sz="2500" kern="1200" dirty="0" smtClean="0"/>
            <a:t>245</a:t>
          </a:r>
          <a:r>
            <a:rPr lang="sr-Cyrl-RS" sz="2500" kern="1200" dirty="0" smtClean="0"/>
            <a:t>.000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2354147" y="1596518"/>
        <a:ext cx="1953679" cy="195367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Трансфери </a:t>
          </a:r>
          <a:r>
            <a:rPr lang="en-US" sz="1100" kern="1200" dirty="0" smtClean="0"/>
            <a:t>210</a:t>
          </a:r>
          <a:r>
            <a:rPr lang="sr-Cyrl-RS" sz="1100" kern="1200" dirty="0" smtClean="0"/>
            <a:t>.</a:t>
          </a:r>
          <a:r>
            <a:rPr lang="en-US" sz="1100" kern="1200" dirty="0" smtClean="0"/>
            <a:t>63</a:t>
          </a:r>
          <a:r>
            <a:rPr lang="sr-Cyrl-RS" sz="1100" kern="1200" dirty="0" smtClean="0"/>
            <a:t>0.000</a:t>
          </a:r>
          <a:r>
            <a:rPr lang="sr-Latn-RS" sz="1100" kern="1200" dirty="0" smtClean="0">
              <a:solidFill>
                <a:srgbClr val="FF0000"/>
              </a:solidFill>
            </a:rPr>
            <a:t> </a:t>
          </a:r>
          <a:r>
            <a:rPr lang="sr-Cyrl-RS" sz="1100" kern="1200" dirty="0"/>
            <a:t>динара</a:t>
          </a:r>
          <a:endParaRPr lang="en-US" sz="1100" kern="1200" dirty="0"/>
        </a:p>
      </dsp:txBody>
      <dsp:txXfrm>
        <a:off x="2842567" y="287552"/>
        <a:ext cx="976839" cy="97683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Други приходи  </a:t>
          </a:r>
          <a:r>
            <a:rPr lang="en-US" sz="1100" kern="1200" dirty="0" smtClean="0"/>
            <a:t>423</a:t>
          </a:r>
          <a:r>
            <a:rPr lang="sr-Cyrl-RS" sz="1100" kern="1200" dirty="0" smtClean="0"/>
            <a:t>.</a:t>
          </a:r>
          <a:r>
            <a:rPr lang="en-US" sz="1100" kern="1200" dirty="0" smtClean="0"/>
            <a:t>789</a:t>
          </a:r>
          <a:r>
            <a:rPr lang="sr-Cyrl-RS" sz="1100" kern="1200" dirty="0" smtClean="0"/>
            <a:t>.</a:t>
          </a:r>
          <a:r>
            <a:rPr lang="en-US" sz="1100" kern="1200" dirty="0" smtClean="0"/>
            <a:t>13</a:t>
          </a:r>
          <a:r>
            <a:rPr lang="sr-Cyrl-RS" sz="1100" kern="1200" dirty="0" smtClean="0"/>
            <a:t>0 </a:t>
          </a:r>
          <a:r>
            <a:rPr lang="sr-Cyrl-RS" sz="1100" kern="1200" dirty="0"/>
            <a:t>динара</a:t>
          </a:r>
          <a:endParaRPr lang="en-US" sz="1100" kern="1200" dirty="0"/>
        </a:p>
      </dsp:txBody>
      <dsp:txXfrm>
        <a:off x="4548627" y="1506517"/>
        <a:ext cx="976839" cy="97683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нефинансијске имовине  </a:t>
          </a:r>
          <a:r>
            <a:rPr lang="en-US" sz="1100" kern="1200" dirty="0" smtClean="0"/>
            <a:t>10</a:t>
          </a:r>
          <a:r>
            <a:rPr lang="sr-Cyrl-RS" sz="1100" kern="1200" dirty="0" smtClean="0"/>
            <a:t>0.5</a:t>
          </a:r>
          <a:r>
            <a:rPr lang="en-US" sz="1100" kern="1200" dirty="0" smtClean="0"/>
            <a:t>0</a:t>
          </a:r>
          <a:r>
            <a:rPr lang="sr-Cyrl-RS" sz="1100" kern="1200" dirty="0" smtClean="0"/>
            <a:t>0.000 </a:t>
          </a:r>
          <a:r>
            <a:rPr lang="sr-Cyrl-RS" sz="1100" kern="1200" dirty="0"/>
            <a:t>динара</a:t>
          </a:r>
          <a:endParaRPr lang="en-US" sz="1100" kern="1200" dirty="0"/>
        </a:p>
      </dsp:txBody>
      <dsp:txXfrm>
        <a:off x="3899043" y="3539053"/>
        <a:ext cx="976839" cy="97683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финансијске имовине  </a:t>
          </a:r>
          <a:r>
            <a:rPr lang="sr-Cyrl-RS" sz="1100" kern="1200" dirty="0" smtClean="0"/>
            <a:t>20.000.000</a:t>
          </a:r>
          <a:r>
            <a:rPr lang="sr-Cyrl-RS" sz="1100" kern="1200" dirty="0" smtClean="0">
              <a:solidFill>
                <a:srgbClr val="FF0000"/>
              </a:solidFill>
            </a:rPr>
            <a:t> </a:t>
          </a:r>
          <a:r>
            <a:rPr lang="sr-Cyrl-RS" sz="1100" kern="1200" dirty="0"/>
            <a:t>динара</a:t>
          </a:r>
          <a:endParaRPr lang="en-US" sz="1100" kern="1200" dirty="0"/>
        </a:p>
      </dsp:txBody>
      <dsp:txXfrm>
        <a:off x="1786090" y="3539053"/>
        <a:ext cx="976839" cy="97683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en-US" sz="1000" kern="1200" dirty="0" smtClean="0"/>
            <a:t>71</a:t>
          </a:r>
          <a:r>
            <a:rPr lang="sr-Cyrl-RS" sz="1000" kern="1200" dirty="0" smtClean="0"/>
            <a:t>.</a:t>
          </a:r>
          <a:r>
            <a:rPr lang="en-US" sz="1000" kern="1200" dirty="0" smtClean="0"/>
            <a:t>207</a:t>
          </a:r>
          <a:r>
            <a:rPr lang="sr-Cyrl-RS" sz="1000" kern="1200" dirty="0" smtClean="0"/>
            <a:t>.</a:t>
          </a:r>
          <a:r>
            <a:rPr lang="en-US" sz="1000" kern="1200" dirty="0" smtClean="0"/>
            <a:t>86</a:t>
          </a:r>
          <a:r>
            <a:rPr lang="sr-Cyrl-RS" sz="1000" kern="1200" dirty="0" smtClean="0"/>
            <a:t>0 </a:t>
          </a:r>
          <a:r>
            <a:rPr lang="sr-Latn-RS" sz="1000" kern="1200" dirty="0" smtClean="0"/>
            <a:t> </a:t>
          </a:r>
          <a:r>
            <a:rPr lang="sr-Cyrl-RS" sz="1000" kern="1200" dirty="0"/>
            <a:t>динара</a:t>
          </a:r>
          <a:endParaRPr lang="en-US" sz="1000" kern="1200" dirty="0"/>
        </a:p>
      </dsp:txBody>
      <dsp:txXfrm>
        <a:off x="1133151" y="1529515"/>
        <a:ext cx="976839" cy="9768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4431-F906-455C-AAF5-4FBEC1E13C27}">
      <dsp:nvSpPr>
        <dsp:cNvPr id="0" name=""/>
        <dsp:cNvSpPr/>
      </dsp:nvSpPr>
      <dsp:spPr>
        <a:xfrm>
          <a:off x="2406080" y="452153"/>
          <a:ext cx="3704076" cy="3704076"/>
        </a:xfrm>
        <a:prstGeom prst="blockArc">
          <a:avLst>
            <a:gd name="adj1" fmla="val 13069771"/>
            <a:gd name="adj2" fmla="val 15892869"/>
            <a:gd name="adj3" fmla="val 3434"/>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2234321" y="643702"/>
          <a:ext cx="3704076" cy="3704076"/>
        </a:xfrm>
        <a:prstGeom prst="blockArc">
          <a:avLst>
            <a:gd name="adj1" fmla="val 11148650"/>
            <a:gd name="adj2" fmla="val 13556078"/>
            <a:gd name="adj3" fmla="val 3434"/>
          </a:avLst>
        </a:prstGeom>
        <a:solidFill>
          <a:schemeClr val="accent3">
            <a:hueOff val="9643083"/>
            <a:satOff val="-14469"/>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2243675" y="459413"/>
          <a:ext cx="3704076" cy="3704076"/>
        </a:xfrm>
        <a:prstGeom prst="blockArc">
          <a:avLst>
            <a:gd name="adj1" fmla="val 8100000"/>
            <a:gd name="adj2" fmla="val 10800000"/>
            <a:gd name="adj3" fmla="val 3434"/>
          </a:avLst>
        </a:prstGeom>
        <a:solidFill>
          <a:schemeClr val="accent3">
            <a:hueOff val="8035903"/>
            <a:satOff val="-12057"/>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2223280" y="439336"/>
          <a:ext cx="3704076" cy="3704076"/>
        </a:xfrm>
        <a:prstGeom prst="blockArc">
          <a:avLst>
            <a:gd name="adj1" fmla="val 5309683"/>
            <a:gd name="adj2" fmla="val 8045950"/>
            <a:gd name="adj3" fmla="val 3434"/>
          </a:avLst>
        </a:prstGeom>
        <a:solidFill>
          <a:schemeClr val="accent3">
            <a:hueOff val="6428722"/>
            <a:satOff val="-964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2264706" y="438719"/>
          <a:ext cx="3704076" cy="3704076"/>
        </a:xfrm>
        <a:prstGeom prst="blockArc">
          <a:avLst>
            <a:gd name="adj1" fmla="val 2755725"/>
            <a:gd name="adj2" fmla="val 5387933"/>
            <a:gd name="adj3" fmla="val 3434"/>
          </a:avLst>
        </a:prstGeom>
        <a:solidFill>
          <a:schemeClr val="accent3">
            <a:hueOff val="4821541"/>
            <a:satOff val="-7234"/>
            <a:lumOff val="-117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2243675" y="459413"/>
          <a:ext cx="3704076" cy="3704076"/>
        </a:xfrm>
        <a:prstGeom prst="blockArc">
          <a:avLst>
            <a:gd name="adj1" fmla="val 0"/>
            <a:gd name="adj2" fmla="val 2700000"/>
            <a:gd name="adj3" fmla="val 3434"/>
          </a:avLst>
        </a:prstGeom>
        <a:solidFill>
          <a:schemeClr val="accent3">
            <a:hueOff val="3214361"/>
            <a:satOff val="-4823"/>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2243675" y="459413"/>
          <a:ext cx="3704076" cy="3704076"/>
        </a:xfrm>
        <a:prstGeom prst="blockArc">
          <a:avLst>
            <a:gd name="adj1" fmla="val 18900000"/>
            <a:gd name="adj2" fmla="val 0"/>
            <a:gd name="adj3" fmla="val 3434"/>
          </a:avLst>
        </a:prstGeom>
        <a:solidFill>
          <a:schemeClr val="accent3">
            <a:hueOff val="1607181"/>
            <a:satOff val="-241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2243675" y="459413"/>
          <a:ext cx="3704076" cy="3704076"/>
        </a:xfrm>
        <a:prstGeom prst="blockArc">
          <a:avLst>
            <a:gd name="adj1" fmla="val 16200000"/>
            <a:gd name="adj2" fmla="val 18900000"/>
            <a:gd name="adj3" fmla="val 343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264696" y="1459848"/>
          <a:ext cx="1662034" cy="170320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sr-Cyrl-RS" sz="1500" kern="1200" dirty="0">
              <a:solidFill>
                <a:schemeClr val="bg1"/>
              </a:solidFill>
            </a:rPr>
            <a:t>Укупни расходи и издаци </a:t>
          </a:r>
          <a:r>
            <a:rPr lang="sr-Cyrl-RS" sz="1500" kern="1200" dirty="0" smtClean="0">
              <a:solidFill>
                <a:schemeClr val="bg1"/>
              </a:solidFill>
            </a:rPr>
            <a:t>2,</a:t>
          </a:r>
          <a:r>
            <a:rPr lang="en-US" sz="1500" kern="1200" dirty="0" smtClean="0">
              <a:solidFill>
                <a:schemeClr val="bg1"/>
              </a:solidFill>
            </a:rPr>
            <a:t>45</a:t>
          </a:r>
          <a:r>
            <a:rPr lang="sr-Cyrl-RS" sz="1500" kern="1200" dirty="0" smtClean="0">
              <a:solidFill>
                <a:schemeClr val="bg1"/>
              </a:solidFill>
            </a:rPr>
            <a:t>5.</a:t>
          </a:r>
          <a:r>
            <a:rPr lang="en-US" sz="1500" kern="1200" dirty="0" smtClean="0">
              <a:solidFill>
                <a:schemeClr val="bg1"/>
              </a:solidFill>
            </a:rPr>
            <a:t>371</a:t>
          </a:r>
          <a:r>
            <a:rPr lang="sr-Cyrl-RS" sz="1500" kern="1200" dirty="0" smtClean="0">
              <a:solidFill>
                <a:schemeClr val="bg1"/>
              </a:solidFill>
            </a:rPr>
            <a:t>.</a:t>
          </a:r>
          <a:r>
            <a:rPr lang="en-US" sz="1500" kern="1200" dirty="0" smtClean="0">
              <a:solidFill>
                <a:schemeClr val="bg1"/>
              </a:solidFill>
            </a:rPr>
            <a:t>99</a:t>
          </a:r>
          <a:r>
            <a:rPr lang="sr-Cyrl-RS" sz="1500" kern="1200" dirty="0" smtClean="0">
              <a:solidFill>
                <a:schemeClr val="bg1"/>
              </a:solidFill>
            </a:rPr>
            <a:t>0</a:t>
          </a:r>
          <a:endParaRPr lang="en-US" sz="1500" kern="1200" dirty="0">
            <a:solidFill>
              <a:schemeClr val="bg1"/>
            </a:solidFill>
          </a:endParaRPr>
        </a:p>
      </dsp:txBody>
      <dsp:txXfrm>
        <a:off x="3508095" y="1709277"/>
        <a:ext cx="1175236" cy="1204347"/>
      </dsp:txXfrm>
    </dsp:sp>
    <dsp:sp modelId="{73F305AC-CFDC-45B1-8AB8-6FABD1C99179}">
      <dsp:nvSpPr>
        <dsp:cNvPr id="0" name=""/>
        <dsp:cNvSpPr/>
      </dsp:nvSpPr>
      <dsp:spPr>
        <a:xfrm>
          <a:off x="3472453" y="-131104"/>
          <a:ext cx="1246518" cy="124462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ru-RU" sz="1000" kern="1200" dirty="0">
              <a:solidFill>
                <a:schemeClr val="bg1"/>
              </a:solidFill>
            </a:rPr>
            <a:t>Коришћење роба и услуга </a:t>
          </a:r>
          <a:r>
            <a:rPr lang="en-US" sz="1000" kern="1200" dirty="0" smtClean="0">
              <a:solidFill>
                <a:schemeClr val="bg1"/>
              </a:solidFill>
            </a:rPr>
            <a:t>852</a:t>
          </a:r>
          <a:r>
            <a:rPr lang="ru-RU" sz="1000" kern="1200" dirty="0" smtClean="0">
              <a:solidFill>
                <a:schemeClr val="bg1"/>
              </a:solidFill>
            </a:rPr>
            <a:t>.</a:t>
          </a:r>
          <a:r>
            <a:rPr lang="en-US" sz="1000" kern="1200" dirty="0" smtClean="0">
              <a:solidFill>
                <a:schemeClr val="bg1"/>
              </a:solidFill>
            </a:rPr>
            <a:t>113</a:t>
          </a:r>
          <a:r>
            <a:rPr lang="ru-RU" sz="1000" kern="1200" dirty="0" smtClean="0">
              <a:solidFill>
                <a:schemeClr val="bg1"/>
              </a:solidFill>
            </a:rPr>
            <a:t>.0</a:t>
          </a:r>
          <a:r>
            <a:rPr lang="en-US" sz="1000" kern="1200" dirty="0" smtClean="0">
              <a:solidFill>
                <a:schemeClr val="bg1"/>
              </a:solidFill>
            </a:rPr>
            <a:t>36</a:t>
          </a:r>
          <a:r>
            <a:rPr lang="ru-RU" sz="1000" kern="1200" dirty="0" smtClean="0">
              <a:solidFill>
                <a:schemeClr val="bg1"/>
              </a:solidFill>
            </a:rPr>
            <a:t> </a:t>
          </a:r>
          <a:r>
            <a:rPr lang="ru-RU" sz="1000" kern="1200" dirty="0">
              <a:solidFill>
                <a:schemeClr val="bg1"/>
              </a:solidFill>
            </a:rPr>
            <a:t>динара</a:t>
          </a:r>
          <a:endParaRPr lang="en-US" sz="1000" kern="1200" dirty="0">
            <a:solidFill>
              <a:schemeClr val="bg1"/>
            </a:solidFill>
          </a:endParaRPr>
        </a:p>
      </dsp:txBody>
      <dsp:txXfrm>
        <a:off x="3655001" y="51168"/>
        <a:ext cx="881422" cy="880084"/>
      </dsp:txXfrm>
    </dsp:sp>
    <dsp:sp modelId="{A14630AA-C1BD-4A7E-B665-0A7C9B6C19C9}">
      <dsp:nvSpPr>
        <dsp:cNvPr id="0" name=""/>
        <dsp:cNvSpPr/>
      </dsp:nvSpPr>
      <dsp:spPr>
        <a:xfrm>
          <a:off x="4800090" y="450388"/>
          <a:ext cx="1165455" cy="1147914"/>
        </a:xfrm>
        <a:prstGeom prst="ellipse">
          <a:avLst/>
        </a:prstGeom>
        <a:solidFill>
          <a:schemeClr val="accent3">
            <a:hueOff val="1607181"/>
            <a:satOff val="-2411"/>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Дотације и трансфери </a:t>
          </a:r>
          <a:r>
            <a:rPr lang="en-US" sz="1000" kern="1200" dirty="0" smtClean="0">
              <a:solidFill>
                <a:schemeClr val="bg1"/>
              </a:solidFill>
            </a:rPr>
            <a:t>305</a:t>
          </a:r>
          <a:r>
            <a:rPr lang="sr-Cyrl-RS" sz="1000" kern="1200" dirty="0" smtClean="0">
              <a:solidFill>
                <a:schemeClr val="bg1"/>
              </a:solidFill>
            </a:rPr>
            <a:t>.4</a:t>
          </a:r>
          <a:r>
            <a:rPr lang="en-US" sz="1000" kern="1200" dirty="0" smtClean="0">
              <a:solidFill>
                <a:schemeClr val="bg1"/>
              </a:solidFill>
            </a:rPr>
            <a:t>77</a:t>
          </a:r>
          <a:r>
            <a:rPr lang="sr-Cyrl-RS" sz="1000" kern="1200" dirty="0" smtClean="0">
              <a:solidFill>
                <a:schemeClr val="bg1"/>
              </a:solidFill>
            </a:rPr>
            <a:t>.</a:t>
          </a:r>
          <a:r>
            <a:rPr lang="en-US" sz="1000" kern="1200" dirty="0" smtClean="0">
              <a:solidFill>
                <a:schemeClr val="bg1"/>
              </a:solidFill>
            </a:rPr>
            <a:t>633</a:t>
          </a:r>
          <a:r>
            <a:rPr lang="sr-Cyrl-RS" sz="1000" kern="1200" dirty="0" smtClean="0">
              <a:solidFill>
                <a:schemeClr val="bg1"/>
              </a:solidFill>
            </a:rPr>
            <a:t> </a:t>
          </a:r>
          <a:r>
            <a:rPr lang="sr-Cyrl-RS" sz="1000" kern="1200" dirty="0">
              <a:solidFill>
                <a:schemeClr val="bg1"/>
              </a:solidFill>
            </a:rPr>
            <a:t>динара</a:t>
          </a:r>
          <a:endParaRPr lang="en-US" sz="1000" kern="1200" dirty="0">
            <a:solidFill>
              <a:schemeClr val="bg1"/>
            </a:solidFill>
          </a:endParaRPr>
        </a:p>
      </dsp:txBody>
      <dsp:txXfrm>
        <a:off x="4970767" y="618496"/>
        <a:ext cx="824101" cy="811698"/>
      </dsp:txXfrm>
    </dsp:sp>
    <dsp:sp modelId="{E43F7264-94BE-4E7E-8A98-A0D70BB3AF06}">
      <dsp:nvSpPr>
        <dsp:cNvPr id="0" name=""/>
        <dsp:cNvSpPr/>
      </dsp:nvSpPr>
      <dsp:spPr>
        <a:xfrm>
          <a:off x="5381584" y="1785007"/>
          <a:ext cx="1068741" cy="1052887"/>
        </a:xfrm>
        <a:prstGeom prst="ellipse">
          <a:avLst/>
        </a:prstGeom>
        <a:solidFill>
          <a:schemeClr val="accent3">
            <a:hueOff val="3214361"/>
            <a:satOff val="-4823"/>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Расходи за запослене </a:t>
          </a:r>
          <a:r>
            <a:rPr lang="sr-Cyrl-RS" sz="1000" kern="1200" dirty="0" smtClean="0">
              <a:solidFill>
                <a:schemeClr val="bg1"/>
              </a:solidFill>
            </a:rPr>
            <a:t>4</a:t>
          </a:r>
          <a:r>
            <a:rPr lang="en-US" sz="1000" kern="1200" dirty="0" smtClean="0">
              <a:solidFill>
                <a:schemeClr val="bg1"/>
              </a:solidFill>
            </a:rPr>
            <a:t>56</a:t>
          </a:r>
          <a:r>
            <a:rPr lang="sr-Cyrl-RS" sz="1000" kern="1200" dirty="0" smtClean="0">
              <a:solidFill>
                <a:schemeClr val="bg1"/>
              </a:solidFill>
            </a:rPr>
            <a:t>.12</a:t>
          </a:r>
          <a:r>
            <a:rPr lang="en-US" sz="1000" kern="1200" dirty="0" smtClean="0">
              <a:solidFill>
                <a:schemeClr val="bg1"/>
              </a:solidFill>
            </a:rPr>
            <a:t>2</a:t>
          </a:r>
          <a:r>
            <a:rPr lang="sr-Cyrl-RS" sz="1000" kern="1200" dirty="0" smtClean="0">
              <a:solidFill>
                <a:schemeClr val="bg1"/>
              </a:solidFill>
            </a:rPr>
            <a:t>.</a:t>
          </a:r>
          <a:r>
            <a:rPr lang="en-US" sz="1000" kern="1200" dirty="0" smtClean="0">
              <a:solidFill>
                <a:schemeClr val="bg1"/>
              </a:solidFill>
            </a:rPr>
            <a:t>51</a:t>
          </a:r>
          <a:r>
            <a:rPr lang="sr-Cyrl-RS" sz="1000" kern="1200" dirty="0" smtClean="0">
              <a:solidFill>
                <a:schemeClr val="bg1"/>
              </a:solidFill>
            </a:rPr>
            <a:t>0 </a:t>
          </a:r>
          <a:r>
            <a:rPr lang="sr-Cyrl-RS" sz="1000" kern="1200" dirty="0">
              <a:solidFill>
                <a:schemeClr val="bg1"/>
              </a:solidFill>
            </a:rPr>
            <a:t>динара</a:t>
          </a:r>
          <a:endParaRPr lang="en-US" sz="1000" kern="1200" dirty="0">
            <a:solidFill>
              <a:schemeClr val="bg1"/>
            </a:solidFill>
          </a:endParaRPr>
        </a:p>
      </dsp:txBody>
      <dsp:txXfrm>
        <a:off x="5538097" y="1939199"/>
        <a:ext cx="755715" cy="744503"/>
      </dsp:txXfrm>
    </dsp:sp>
    <dsp:sp modelId="{115526CD-270E-4C52-A164-15F2B6F9FE39}">
      <dsp:nvSpPr>
        <dsp:cNvPr id="0" name=""/>
        <dsp:cNvSpPr/>
      </dsp:nvSpPr>
      <dsp:spPr>
        <a:xfrm>
          <a:off x="4850254" y="3084884"/>
          <a:ext cx="1065128" cy="1027344"/>
        </a:xfrm>
        <a:prstGeom prst="ellipse">
          <a:avLst/>
        </a:prstGeom>
        <a:solidFill>
          <a:schemeClr val="accent3">
            <a:hueOff val="4821541"/>
            <a:satOff val="-7234"/>
            <a:lumOff val="-11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Социјална </a:t>
          </a:r>
          <a:r>
            <a:rPr lang="sr-Cyrl-RS" sz="1000" kern="1200" dirty="0" smtClean="0">
              <a:solidFill>
                <a:schemeClr val="bg1"/>
              </a:solidFill>
            </a:rPr>
            <a:t> заштита </a:t>
          </a:r>
          <a:r>
            <a:rPr lang="en-US" sz="1000" kern="1200" dirty="0" smtClean="0">
              <a:solidFill>
                <a:schemeClr val="bg1"/>
              </a:solidFill>
            </a:rPr>
            <a:t>74</a:t>
          </a:r>
          <a:r>
            <a:rPr lang="sr-Cyrl-RS" sz="1000" kern="1200" dirty="0" smtClean="0">
              <a:solidFill>
                <a:schemeClr val="bg1"/>
              </a:solidFill>
            </a:rPr>
            <a:t>.</a:t>
          </a:r>
          <a:r>
            <a:rPr lang="en-US" sz="1000" kern="1200" dirty="0" smtClean="0">
              <a:solidFill>
                <a:schemeClr val="bg1"/>
              </a:solidFill>
            </a:rPr>
            <a:t>030</a:t>
          </a:r>
          <a:r>
            <a:rPr lang="sr-Cyrl-RS" sz="1000" kern="1200" dirty="0" smtClean="0">
              <a:solidFill>
                <a:schemeClr val="bg1"/>
              </a:solidFill>
            </a:rPr>
            <a:t>.000 </a:t>
          </a:r>
          <a:r>
            <a:rPr lang="sr-Cyrl-RS" sz="1000" kern="1200" dirty="0">
              <a:solidFill>
                <a:schemeClr val="bg1"/>
              </a:solidFill>
            </a:rPr>
            <a:t>динара</a:t>
          </a:r>
          <a:endParaRPr lang="en-US" sz="1000" kern="1200" dirty="0">
            <a:solidFill>
              <a:schemeClr val="bg1"/>
            </a:solidFill>
          </a:endParaRPr>
        </a:p>
      </dsp:txBody>
      <dsp:txXfrm>
        <a:off x="5006238" y="3235335"/>
        <a:ext cx="753160" cy="726442"/>
      </dsp:txXfrm>
    </dsp:sp>
    <dsp:sp modelId="{5101AD7C-EA94-402A-A388-0FD916639D60}">
      <dsp:nvSpPr>
        <dsp:cNvPr id="0" name=""/>
        <dsp:cNvSpPr/>
      </dsp:nvSpPr>
      <dsp:spPr>
        <a:xfrm>
          <a:off x="3604745" y="3585613"/>
          <a:ext cx="1036777" cy="1050749"/>
        </a:xfrm>
        <a:prstGeom prst="ellipse">
          <a:avLst/>
        </a:prstGeom>
        <a:solidFill>
          <a:schemeClr val="accent3">
            <a:hueOff val="6428722"/>
            <a:satOff val="-9646"/>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solidFill>
                <a:schemeClr val="bg1"/>
              </a:solidFill>
            </a:rPr>
            <a:t>Субвенције</a:t>
          </a:r>
          <a:r>
            <a:rPr lang="en-US" sz="1000" kern="1200" dirty="0" smtClean="0">
              <a:solidFill>
                <a:schemeClr val="bg1"/>
              </a:solidFill>
            </a:rPr>
            <a:t> </a:t>
          </a:r>
          <a:r>
            <a:rPr lang="sr-Cyrl-RS" sz="1000" kern="1200" dirty="0" smtClean="0">
              <a:solidFill>
                <a:schemeClr val="bg1"/>
              </a:solidFill>
            </a:rPr>
            <a:t>0,00 </a:t>
          </a:r>
          <a:r>
            <a:rPr lang="sr-Cyrl-RS" sz="1000" kern="1200" dirty="0">
              <a:solidFill>
                <a:schemeClr val="bg1"/>
              </a:solidFill>
            </a:rPr>
            <a:t>динара</a:t>
          </a:r>
          <a:endParaRPr lang="en-US" sz="1000" kern="1200" dirty="0">
            <a:solidFill>
              <a:schemeClr val="bg1"/>
            </a:solidFill>
          </a:endParaRPr>
        </a:p>
      </dsp:txBody>
      <dsp:txXfrm>
        <a:off x="3756577" y="3739492"/>
        <a:ext cx="733113" cy="742991"/>
      </dsp:txXfrm>
    </dsp:sp>
    <dsp:sp modelId="{D19ADD6D-9F0A-4766-B637-BB2D5495A9BB}">
      <dsp:nvSpPr>
        <dsp:cNvPr id="0" name=""/>
        <dsp:cNvSpPr/>
      </dsp:nvSpPr>
      <dsp:spPr>
        <a:xfrm>
          <a:off x="2306192" y="3084884"/>
          <a:ext cx="1004830" cy="1027344"/>
        </a:xfrm>
        <a:prstGeom prst="ellipse">
          <a:avLst/>
        </a:prstGeom>
        <a:solidFill>
          <a:schemeClr val="accent3">
            <a:hueOff val="8035903"/>
            <a:satOff val="-12057"/>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Остали расходи </a:t>
          </a:r>
          <a:r>
            <a:rPr lang="sr-Cyrl-RS" sz="1000" kern="1200" dirty="0" smtClean="0">
              <a:solidFill>
                <a:schemeClr val="bg1"/>
              </a:solidFill>
            </a:rPr>
            <a:t>3</a:t>
          </a:r>
          <a:r>
            <a:rPr lang="en-US" sz="1000" kern="1200" dirty="0" smtClean="0">
              <a:solidFill>
                <a:schemeClr val="bg1"/>
              </a:solidFill>
            </a:rPr>
            <a:t>12</a:t>
          </a:r>
          <a:r>
            <a:rPr lang="sr-Cyrl-RS" sz="1000" kern="1200" dirty="0" smtClean="0">
              <a:solidFill>
                <a:schemeClr val="bg1"/>
              </a:solidFill>
            </a:rPr>
            <a:t>.</a:t>
          </a:r>
          <a:r>
            <a:rPr lang="en-US" sz="1000" kern="1200" dirty="0" smtClean="0">
              <a:solidFill>
                <a:schemeClr val="bg1"/>
              </a:solidFill>
            </a:rPr>
            <a:t>575</a:t>
          </a:r>
          <a:r>
            <a:rPr lang="sr-Cyrl-RS" sz="1000" kern="1200" dirty="0" smtClean="0">
              <a:solidFill>
                <a:schemeClr val="bg1"/>
              </a:solidFill>
            </a:rPr>
            <a:t>.</a:t>
          </a:r>
          <a:r>
            <a:rPr lang="en-US" sz="1000" kern="1200" dirty="0" smtClean="0">
              <a:solidFill>
                <a:schemeClr val="bg1"/>
              </a:solidFill>
            </a:rPr>
            <a:t>403</a:t>
          </a:r>
          <a:r>
            <a:rPr lang="sr-Cyrl-RS" sz="1000" kern="1200" dirty="0" smtClean="0">
              <a:solidFill>
                <a:schemeClr val="bg1"/>
              </a:solidFill>
            </a:rPr>
            <a:t> динара</a:t>
          </a:r>
          <a:endParaRPr lang="en-US" sz="1000" kern="1200" dirty="0">
            <a:solidFill>
              <a:schemeClr val="bg1"/>
            </a:solidFill>
          </a:endParaRPr>
        </a:p>
      </dsp:txBody>
      <dsp:txXfrm>
        <a:off x="2453346" y="3235335"/>
        <a:ext cx="710522" cy="726442"/>
      </dsp:txXfrm>
    </dsp:sp>
    <dsp:sp modelId="{4F05B281-B6DB-45BB-A427-1BF92AADC139}">
      <dsp:nvSpPr>
        <dsp:cNvPr id="0" name=""/>
        <dsp:cNvSpPr/>
      </dsp:nvSpPr>
      <dsp:spPr>
        <a:xfrm>
          <a:off x="1779274" y="1757247"/>
          <a:ext cx="992394" cy="1108407"/>
        </a:xfrm>
        <a:prstGeom prst="ellipse">
          <a:avLst/>
        </a:prstGeom>
        <a:solidFill>
          <a:schemeClr val="accent3">
            <a:hueOff val="9643083"/>
            <a:satOff val="-14469"/>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Средства резерве </a:t>
          </a:r>
          <a:r>
            <a:rPr lang="en-US" sz="1000" kern="1200" dirty="0" smtClean="0">
              <a:solidFill>
                <a:schemeClr val="bg1"/>
              </a:solidFill>
            </a:rPr>
            <a:t>20</a:t>
          </a:r>
          <a:r>
            <a:rPr lang="sr-Cyrl-RS" sz="1000" kern="1200" dirty="0" smtClean="0">
              <a:solidFill>
                <a:schemeClr val="bg1"/>
              </a:solidFill>
            </a:rPr>
            <a:t>.100.000</a:t>
          </a:r>
          <a:endParaRPr lang="en-US" sz="1000" kern="1200" dirty="0">
            <a:solidFill>
              <a:schemeClr val="bg1"/>
            </a:solidFill>
          </a:endParaRPr>
        </a:p>
      </dsp:txBody>
      <dsp:txXfrm>
        <a:off x="1924607" y="1919569"/>
        <a:ext cx="701728" cy="783763"/>
      </dsp:txXfrm>
    </dsp:sp>
    <dsp:sp modelId="{2D6C03BD-4023-431E-84F6-C080A9961C8A}">
      <dsp:nvSpPr>
        <dsp:cNvPr id="0" name=""/>
        <dsp:cNvSpPr/>
      </dsp:nvSpPr>
      <dsp:spPr>
        <a:xfrm>
          <a:off x="2225879" y="607694"/>
          <a:ext cx="1189082" cy="1160235"/>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Капитални издаци </a:t>
          </a:r>
          <a:r>
            <a:rPr lang="en-US" sz="1000" kern="1200" dirty="0" smtClean="0">
              <a:solidFill>
                <a:schemeClr val="bg1"/>
              </a:solidFill>
            </a:rPr>
            <a:t>434</a:t>
          </a:r>
          <a:r>
            <a:rPr lang="sr-Cyrl-RS" sz="1000" kern="1200" dirty="0" smtClean="0">
              <a:solidFill>
                <a:schemeClr val="bg1"/>
              </a:solidFill>
            </a:rPr>
            <a:t>.</a:t>
          </a:r>
          <a:r>
            <a:rPr lang="en-US" sz="1000" kern="1200" dirty="0" smtClean="0">
              <a:solidFill>
                <a:schemeClr val="bg1"/>
              </a:solidFill>
            </a:rPr>
            <a:t>953</a:t>
          </a:r>
          <a:r>
            <a:rPr lang="sr-Cyrl-RS" sz="1000" kern="1200" dirty="0" smtClean="0">
              <a:solidFill>
                <a:schemeClr val="bg1"/>
              </a:solidFill>
            </a:rPr>
            <a:t>.</a:t>
          </a:r>
          <a:r>
            <a:rPr lang="en-US" sz="1000" kern="1200" dirty="0" smtClean="0">
              <a:solidFill>
                <a:schemeClr val="bg1"/>
              </a:solidFill>
            </a:rPr>
            <a:t>408</a:t>
          </a:r>
          <a:r>
            <a:rPr lang="sr-Cyrl-RS" sz="1000" kern="1200" dirty="0" smtClean="0">
              <a:solidFill>
                <a:schemeClr val="bg1"/>
              </a:solidFill>
            </a:rPr>
            <a:t> </a:t>
          </a:r>
          <a:r>
            <a:rPr lang="sr-Cyrl-RS" sz="1000" kern="1200" dirty="0">
              <a:solidFill>
                <a:schemeClr val="bg1"/>
              </a:solidFill>
            </a:rPr>
            <a:t>динара</a:t>
          </a:r>
          <a:endParaRPr lang="en-US" sz="1000" kern="1200" dirty="0">
            <a:solidFill>
              <a:schemeClr val="bg1"/>
            </a:solidFill>
          </a:endParaRPr>
        </a:p>
      </dsp:txBody>
      <dsp:txXfrm>
        <a:off x="2400016" y="777606"/>
        <a:ext cx="840808" cy="820411"/>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2107" tIns="46053" rIns="92107" bIns="46053" rtlCol="0"/>
          <a:lstStyle>
            <a:lvl1pPr algn="l">
              <a:defRPr sz="1200"/>
            </a:lvl1pPr>
          </a:lstStyle>
          <a:p>
            <a:endParaRPr lang="en-US"/>
          </a:p>
        </p:txBody>
      </p:sp>
      <p:sp>
        <p:nvSpPr>
          <p:cNvPr id="3" name="Date Placeholder 2"/>
          <p:cNvSpPr>
            <a:spLocks noGrp="1"/>
          </p:cNvSpPr>
          <p:nvPr>
            <p:ph type="dt" sz="quarter" idx="1"/>
          </p:nvPr>
        </p:nvSpPr>
        <p:spPr>
          <a:xfrm>
            <a:off x="3850442" y="1"/>
            <a:ext cx="2945660" cy="496332"/>
          </a:xfrm>
          <a:prstGeom prst="rect">
            <a:avLst/>
          </a:prstGeom>
        </p:spPr>
        <p:txBody>
          <a:bodyPr vert="horz" lIns="92107" tIns="46053" rIns="92107" bIns="46053" rtlCol="0"/>
          <a:lstStyle>
            <a:lvl1pPr algn="r">
              <a:defRPr sz="1200"/>
            </a:lvl1pPr>
          </a:lstStyle>
          <a:p>
            <a:fld id="{FF200638-5DF4-4430-A5FC-8138B5BDD0B3}" type="datetimeFigureOut">
              <a:rPr lang="en-US" smtClean="0"/>
              <a:pPr/>
              <a:t>3/1/2022</a:t>
            </a:fld>
            <a:endParaRPr lang="en-US"/>
          </a:p>
        </p:txBody>
      </p:sp>
      <p:sp>
        <p:nvSpPr>
          <p:cNvPr id="4" name="Footer Placeholder 3"/>
          <p:cNvSpPr>
            <a:spLocks noGrp="1"/>
          </p:cNvSpPr>
          <p:nvPr>
            <p:ph type="ftr" sz="quarter" idx="2"/>
          </p:nvPr>
        </p:nvSpPr>
        <p:spPr>
          <a:xfrm>
            <a:off x="0" y="9428584"/>
            <a:ext cx="2945660" cy="496332"/>
          </a:xfrm>
          <a:prstGeom prst="rect">
            <a:avLst/>
          </a:prstGeom>
        </p:spPr>
        <p:txBody>
          <a:bodyPr vert="horz" lIns="92107" tIns="46053" rIns="92107" bIns="46053" rtlCol="0" anchor="b"/>
          <a:lstStyle>
            <a:lvl1pPr algn="l">
              <a:defRPr sz="1200"/>
            </a:lvl1pPr>
          </a:lstStyle>
          <a:p>
            <a:endParaRPr lang="en-US"/>
          </a:p>
        </p:txBody>
      </p:sp>
      <p:sp>
        <p:nvSpPr>
          <p:cNvPr id="5" name="Slide Number Placeholder 4"/>
          <p:cNvSpPr>
            <a:spLocks noGrp="1"/>
          </p:cNvSpPr>
          <p:nvPr>
            <p:ph type="sldNum" sz="quarter" idx="3"/>
          </p:nvPr>
        </p:nvSpPr>
        <p:spPr>
          <a:xfrm>
            <a:off x="3850442" y="9428584"/>
            <a:ext cx="2945660" cy="496332"/>
          </a:xfrm>
          <a:prstGeom prst="rect">
            <a:avLst/>
          </a:prstGeom>
        </p:spPr>
        <p:txBody>
          <a:bodyPr vert="horz" lIns="92107" tIns="46053" rIns="92107" bIns="46053"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2107" tIns="46053" rIns="92107" bIns="46053" rtlCol="0"/>
          <a:lstStyle>
            <a:lvl1pPr algn="l">
              <a:defRPr sz="1200"/>
            </a:lvl1pPr>
          </a:lstStyle>
          <a:p>
            <a:endParaRPr lang="en-US"/>
          </a:p>
        </p:txBody>
      </p:sp>
      <p:sp>
        <p:nvSpPr>
          <p:cNvPr id="3" name="Date Placeholder 2"/>
          <p:cNvSpPr>
            <a:spLocks noGrp="1"/>
          </p:cNvSpPr>
          <p:nvPr>
            <p:ph type="dt" idx="1"/>
          </p:nvPr>
        </p:nvSpPr>
        <p:spPr>
          <a:xfrm>
            <a:off x="3850442" y="1"/>
            <a:ext cx="2945660" cy="496332"/>
          </a:xfrm>
          <a:prstGeom prst="rect">
            <a:avLst/>
          </a:prstGeom>
        </p:spPr>
        <p:txBody>
          <a:bodyPr vert="horz" lIns="92107" tIns="46053" rIns="92107" bIns="46053" rtlCol="0"/>
          <a:lstStyle>
            <a:lvl1pPr algn="r">
              <a:defRPr sz="1200"/>
            </a:lvl1pPr>
          </a:lstStyle>
          <a:p>
            <a:fld id="{AD43283B-6AD6-429E-9A6B-CD6015251173}" type="datetimeFigureOut">
              <a:rPr lang="en-US" smtClean="0"/>
              <a:pPr/>
              <a:t>3/1/2022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07" tIns="46053" rIns="92107" bIns="46053"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107" tIns="46053" rIns="92107" bIns="460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60" cy="496332"/>
          </a:xfrm>
          <a:prstGeom prst="rect">
            <a:avLst/>
          </a:prstGeom>
        </p:spPr>
        <p:txBody>
          <a:bodyPr vert="horz" lIns="92107" tIns="46053" rIns="92107" bIns="46053" rtlCol="0" anchor="b"/>
          <a:lstStyle>
            <a:lvl1pPr algn="l">
              <a:defRPr sz="1200"/>
            </a:lvl1pPr>
          </a:lstStyle>
          <a:p>
            <a:endParaRPr lang="en-US"/>
          </a:p>
        </p:txBody>
      </p:sp>
      <p:sp>
        <p:nvSpPr>
          <p:cNvPr id="7" name="Slide Number Placeholder 6"/>
          <p:cNvSpPr>
            <a:spLocks noGrp="1"/>
          </p:cNvSpPr>
          <p:nvPr>
            <p:ph type="sldNum" sz="quarter" idx="5"/>
          </p:nvPr>
        </p:nvSpPr>
        <p:spPr>
          <a:xfrm>
            <a:off x="3850442" y="9428584"/>
            <a:ext cx="2945660" cy="496332"/>
          </a:xfrm>
          <a:prstGeom prst="rect">
            <a:avLst/>
          </a:prstGeom>
        </p:spPr>
        <p:txBody>
          <a:bodyPr vert="horz" lIns="92107" tIns="46053" rIns="92107" bIns="46053"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p14="http://schemas.microsoft.com/office/powerpoint/2010/main"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p14="http://schemas.microsoft.com/office/powerpoint/2010/main"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16</a:t>
            </a:fld>
            <a:endParaRPr lang="en-US"/>
          </a:p>
        </p:txBody>
      </p:sp>
    </p:spTree>
    <p:extLst>
      <p:ext uri="{BB962C8B-B14F-4D97-AF65-F5344CB8AC3E}">
        <p14:creationId xmlns:p14="http://schemas.microsoft.com/office/powerpoint/2010/main"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18</a:t>
            </a:fld>
            <a:endParaRPr lang="en-US"/>
          </a:p>
        </p:txBody>
      </p:sp>
    </p:spTree>
    <p:extLst>
      <p:ext uri="{BB962C8B-B14F-4D97-AF65-F5344CB8AC3E}">
        <p14:creationId xmlns:p14="http://schemas.microsoft.com/office/powerpoint/2010/main"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extLst>
      <p:ext uri="{BB962C8B-B14F-4D97-AF65-F5344CB8AC3E}">
        <p14:creationId xmlns:p14="http://schemas.microsoft.com/office/powerpoint/2010/main" val="9946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vrsac.com/docs/sluzbeni_list/2019/sluzbeni%20list%20grada%20br%2016.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lstStyle/>
          <a:p>
            <a:r>
              <a:rPr lang="sr-Cyrl-RS" dirty="0"/>
              <a:t>ГРАЂАНСКИ ВОДИЧ КРОЗ ОДЛУКУ О БУЏЕТУ за </a:t>
            </a:r>
            <a:r>
              <a:rPr lang="sr-Cyrl-RS" dirty="0" smtClean="0"/>
              <a:t>20</a:t>
            </a:r>
            <a:r>
              <a:rPr lang="en-US" dirty="0" smtClean="0"/>
              <a:t>20</a:t>
            </a:r>
            <a:r>
              <a:rPr lang="sr-Cyrl-RS" dirty="0" smtClean="0"/>
              <a:t>. </a:t>
            </a:r>
            <a:r>
              <a:rPr lang="sr-Cyrl-RS" dirty="0"/>
              <a:t>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7"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a:bodyPr>
          <a:lstStyle/>
          <a:p>
            <a:pPr lvl="0" algn="just">
              <a:buFont typeface="Wingdings" pitchFamily="2" charset="2"/>
              <a:buChar char="ü"/>
            </a:pPr>
            <a:r>
              <a:rPr lang="sr-Cyrl-RS" sz="1500" b="1" dirty="0"/>
              <a:t>ПОРЕСКИ ПРИХОДИ </a:t>
            </a:r>
            <a:r>
              <a:rPr lang="sr-Cyrl-RS" sz="1500" dirty="0"/>
              <a:t>обухватају 77% пореза на зараде (остатак припада буџету државе), порезе на приходе од самосталних делатности, </a:t>
            </a:r>
            <a:r>
              <a:rPr lang="sr-Cyrl-CS" sz="1500" dirty="0"/>
              <a:t>на приходе од пољопривреде и шумарства, непокретности, давања у закуп покретних ствари,</a:t>
            </a:r>
            <a:r>
              <a:rPr lang="sr-Latn-RS" sz="1500" dirty="0"/>
              <a:t> </a:t>
            </a:r>
            <a:r>
              <a:rPr lang="sr-Cyrl-CS" sz="1500" dirty="0"/>
              <a:t>порез на наслеђе и поклон, порез на пренос апсолутних права, које наплаћује Пореска управа Републике Србије. Затим порези на имовину и порези на добра и услуге које наплаћује локална пореска администрација. </a:t>
            </a:r>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инвеститора за различите пројекте. </a:t>
            </a:r>
            <a:r>
              <a:rPr lang="sr-Cyrl-CS" sz="1500" b="1" i="1" dirty="0"/>
              <a:t>Трансфери </a:t>
            </a:r>
            <a:r>
              <a:rPr lang="sr-Cyrl-CS" sz="1500" dirty="0"/>
              <a:t>представљају пренос новчаних средстава из буџета Републике (или АП). 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град (као што је комасација, превоз ученика и студената, изградња вртића и сл.).</a:t>
            </a:r>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ПРОДАЈЕ ФИНАНСИЈСКЕ ИМОВИНЕ </a:t>
            </a:r>
            <a:r>
              <a:rPr lang="ru-RU" sz="1500" dirty="0"/>
              <a:t>се остварују на основу повраћаја кредита које је град дао ранијих година преко Фонда за развој града.</a:t>
            </a:r>
          </a:p>
          <a:p>
            <a:pPr algn="just">
              <a:buFont typeface="Wingdings" pitchFamily="2" charset="2"/>
              <a:buChar char="ü"/>
            </a:pPr>
            <a:r>
              <a:rPr lang="ru-RU" sz="1500" b="1" dirty="0"/>
              <a:t>ПРЕНЕТА СРЕДСТВА ИЗ РАНИЈИХ ГОДИНА представљају нераспоређени вишак прихода из ранијих година.</a:t>
            </a:r>
          </a:p>
          <a:p>
            <a:pPr algn="just">
              <a:buFont typeface="Wingdings" pitchFamily="2" charset="2"/>
              <a:buChar char="ü"/>
            </a:pPr>
            <a:r>
              <a:rPr lang="ru-RU" sz="1500" b="1" dirty="0"/>
              <a:t>ОСТАЛИ ПРИХОДИ обухватају трансфере од физичких и правних лица у корист града, као и све неодређене и мешовите приходе.</a:t>
            </a:r>
            <a:endParaRPr lang="en-US" sz="1500" b="1"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rmAutofit fontScale="90000"/>
          </a:bodyPr>
          <a:lstStyle/>
          <a:p>
            <a:r>
              <a:rPr lang="sr-Cyrl-RS" sz="3000" b="1" dirty="0"/>
              <a:t>Структура планираних прихода и примања за </a:t>
            </a:r>
            <a:r>
              <a:rPr lang="sr-Cyrl-RS" sz="3000" b="1" dirty="0" smtClean="0"/>
              <a:t>20</a:t>
            </a:r>
            <a:r>
              <a:rPr lang="en-US" sz="3000" b="1" dirty="0" smtClean="0"/>
              <a:t>20</a:t>
            </a:r>
            <a:r>
              <a:rPr lang="sr-Cyrl-RS" sz="3000" b="1" dirty="0" smtClean="0"/>
              <a:t>. </a:t>
            </a:r>
            <a:r>
              <a:rPr lang="sr-Cyrl-RS" sz="3000" b="1" dirty="0"/>
              <a:t>годину</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20</a:t>
            </a:r>
            <a:r>
              <a:rPr lang="sr-Cyrl-RS" sz="2900" b="1" dirty="0" smtClean="0"/>
              <a:t>. </a:t>
            </a:r>
            <a:r>
              <a:rPr lang="sr-Cyrl-RS" sz="2900" b="1" dirty="0"/>
              <a:t>годину</a:t>
            </a:r>
            <a:endParaRPr lang="en-US" sz="2900" dirty="0"/>
          </a:p>
        </p:txBody>
      </p:sp>
      <p:sp>
        <p:nvSpPr>
          <p:cNvPr id="3" name="Slide Number Placeholder 2">
            <a:extLst>
              <a:ext uri="{FF2B5EF4-FFF2-40B4-BE49-F238E27FC236}">
                <a16:creationId xmlns:a16="http://schemas.microsoft.com/office/drawing/2014/main" xmlns=""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5" name="Chart 4">
            <a:extLst>
              <a:ext uri="{FF2B5EF4-FFF2-40B4-BE49-F238E27FC236}">
                <a16:creationId xmlns:xdr="http://schemas.openxmlformats.org/drawingml/2006/spreadsheetDrawing" xmlns:a16="http://schemas.microsoft.com/office/drawing/2014/main" xmlns="" xmlns:lc="http://schemas.openxmlformats.org/drawingml/2006/lockedCanvas" id="{FD690970-CB48-4F14-9964-6D469EC66B8B}"/>
              </a:ext>
            </a:extLst>
          </p:cNvPr>
          <p:cNvGraphicFramePr/>
          <p:nvPr>
            <p:extLst>
              <p:ext uri="{D42A27DB-BD31-4B8C-83A1-F6EECF244321}">
                <p14:modId xmlns:p14="http://schemas.microsoft.com/office/powerpoint/2010/main" val="1010805116"/>
              </p:ext>
            </p:extLst>
          </p:nvPr>
        </p:nvGraphicFramePr>
        <p:xfrm>
          <a:off x="357158" y="1428736"/>
          <a:ext cx="8501122" cy="49292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087E60ED-409A-4469-8A69-9AF5DEC571B7}"/>
              </a:ext>
            </a:extLst>
          </p:cNvPr>
          <p:cNvSpPr>
            <a:spLocks noGrp="1" noChangeArrowheads="1"/>
          </p:cNvSpPr>
          <p:nvPr>
            <p:ph type="title" idx="4294967295"/>
          </p:nvPr>
        </p:nvSpPr>
        <p:spPr>
          <a:xfrm>
            <a:off x="251520" y="274638"/>
            <a:ext cx="7978080" cy="1143000"/>
          </a:xfrm>
        </p:spPr>
        <p:txBody>
          <a:bodyPr>
            <a:normAutofit fontScale="90000"/>
          </a:bodyPr>
          <a:lstStyle/>
          <a:p>
            <a:r>
              <a:rPr lang="sr-Cyrl-RS" dirty="0"/>
              <a:t>Шта се променило у односу на </a:t>
            </a:r>
            <a:r>
              <a:rPr lang="sr-Cyrl-RS" dirty="0" smtClean="0"/>
              <a:t>201</a:t>
            </a:r>
            <a:r>
              <a:rPr lang="en-US" dirty="0"/>
              <a:t>9</a:t>
            </a:r>
            <a:r>
              <a:rPr lang="sr-Cyrl-RS" dirty="0" smtClean="0"/>
              <a:t>. </a:t>
            </a:r>
            <a:r>
              <a:rPr lang="sr-Cyrl-RS" dirty="0"/>
              <a:t>годину?</a:t>
            </a:r>
            <a:endParaRPr lang="en-US" dirty="0"/>
          </a:p>
        </p:txBody>
      </p:sp>
      <p:sp>
        <p:nvSpPr>
          <p:cNvPr id="13315" name="Rectangle 3">
            <a:extLst>
              <a:ext uri="{FF2B5EF4-FFF2-40B4-BE49-F238E27FC236}">
                <a16:creationId xmlns:a16="http://schemas.microsoft.com/office/drawing/2014/main" xmlns="" id="{0E797032-4144-4533-8624-B69EB7AFB8A8}"/>
              </a:ext>
            </a:extLst>
          </p:cNvPr>
          <p:cNvSpPr>
            <a:spLocks noGrp="1" noChangeArrowheads="1"/>
          </p:cNvSpPr>
          <p:nvPr>
            <p:ph sz="half" idx="4294967295"/>
          </p:nvPr>
        </p:nvSpPr>
        <p:spPr>
          <a:xfrm>
            <a:off x="611560" y="1844824"/>
            <a:ext cx="8280920" cy="2520280"/>
          </a:xfrm>
        </p:spPr>
        <p:txBody>
          <a:bodyPr>
            <a:normAutofit fontScale="85000" lnSpcReduction="20000"/>
          </a:bodyPr>
          <a:lstStyle/>
          <a:p>
            <a:endParaRPr lang="sr-Cyrl-RS" sz="3400" dirty="0" smtClean="0"/>
          </a:p>
          <a:p>
            <a:r>
              <a:rPr lang="sr-Cyrl-RS" sz="3400" dirty="0" smtClean="0"/>
              <a:t>Укупни очекивани </a:t>
            </a:r>
            <a:r>
              <a:rPr lang="sr-Cyrl-RS" sz="3400" dirty="0"/>
              <a:t>приходи и примања нашег </a:t>
            </a:r>
            <a:r>
              <a:rPr lang="sr-Cyrl-RS" sz="3400" dirty="0" smtClean="0"/>
              <a:t>града у 20</a:t>
            </a:r>
            <a:r>
              <a:rPr lang="en-US" sz="3400" dirty="0" smtClean="0"/>
              <a:t>20</a:t>
            </a:r>
            <a:r>
              <a:rPr lang="sr-Cyrl-RS" sz="3400" dirty="0" smtClean="0"/>
              <a:t>. </a:t>
            </a:r>
            <a:r>
              <a:rPr lang="sr-Cyrl-RS" sz="3400" dirty="0"/>
              <a:t>години  </a:t>
            </a:r>
            <a:r>
              <a:rPr lang="sr-Cyrl-RS" sz="3400" dirty="0" smtClean="0"/>
              <a:t>су   </a:t>
            </a:r>
            <a:r>
              <a:rPr lang="sr-Cyrl-RS" sz="3400" b="1" dirty="0" smtClean="0"/>
              <a:t>повећани  </a:t>
            </a:r>
            <a:r>
              <a:rPr lang="sr-Cyrl-RS" sz="3400" dirty="0"/>
              <a:t>у односу на последњу </a:t>
            </a:r>
            <a:r>
              <a:rPr lang="sr-Cyrl-RS" sz="3400" dirty="0" smtClean="0"/>
              <a:t> Одлуку </a:t>
            </a:r>
            <a:r>
              <a:rPr lang="sr-Cyrl-RS" sz="3400" dirty="0"/>
              <a:t>о </a:t>
            </a:r>
            <a:r>
              <a:rPr lang="sr-Cyrl-RS" sz="3400" dirty="0" smtClean="0"/>
              <a:t>буџету, Други ребаланс </a:t>
            </a:r>
            <a:r>
              <a:rPr lang="sr-Cyrl-RS" sz="3400" dirty="0"/>
              <a:t>за </a:t>
            </a:r>
            <a:r>
              <a:rPr lang="sr-Cyrl-RS" sz="3400" dirty="0" smtClean="0"/>
              <a:t>2019. годину са </a:t>
            </a:r>
            <a:r>
              <a:rPr lang="sr-Cyrl-RS" sz="3400" b="1" dirty="0" smtClean="0"/>
              <a:t>2.383.994.148</a:t>
            </a:r>
            <a:r>
              <a:rPr lang="sr-Cyrl-RS" sz="3400" dirty="0" smtClean="0"/>
              <a:t> на </a:t>
            </a:r>
            <a:r>
              <a:rPr lang="sr-Cyrl-RS" sz="3400" b="1" dirty="0" smtClean="0"/>
              <a:t>2,455.371.990</a:t>
            </a:r>
            <a:r>
              <a:rPr lang="sr-Cyrl-RS" sz="3400" dirty="0" smtClean="0"/>
              <a:t> односно  </a:t>
            </a:r>
            <a:r>
              <a:rPr lang="sr-Cyrl-RS" sz="3400" dirty="0"/>
              <a:t>за</a:t>
            </a:r>
            <a:r>
              <a:rPr lang="sr-Cyrl-RS" sz="3400" b="1" dirty="0"/>
              <a:t> </a:t>
            </a:r>
            <a:r>
              <a:rPr lang="sr-Cyrl-RS" sz="3400" b="1" dirty="0" smtClean="0"/>
              <a:t>71.377.842 </a:t>
            </a:r>
            <a:r>
              <a:rPr lang="sr-Cyrl-RS" sz="3400" dirty="0"/>
              <a:t>динара, </a:t>
            </a:r>
            <a:r>
              <a:rPr lang="sr-Cyrl-RS" sz="3400" dirty="0" smtClean="0"/>
              <a:t>или </a:t>
            </a:r>
            <a:r>
              <a:rPr lang="sr-Cyrl-RS" sz="3400" dirty="0"/>
              <a:t>за</a:t>
            </a:r>
            <a:r>
              <a:rPr lang="sr-Cyrl-RS" sz="3400" dirty="0">
                <a:solidFill>
                  <a:srgbClr val="FF0000"/>
                </a:solidFill>
              </a:rPr>
              <a:t> </a:t>
            </a:r>
            <a:r>
              <a:rPr lang="sr-Cyrl-RS" sz="3400" b="1" dirty="0" smtClean="0"/>
              <a:t>2,99</a:t>
            </a:r>
            <a:r>
              <a:rPr lang="sr-Cyrl-RS" sz="3400" b="1" dirty="0" smtClean="0">
                <a:solidFill>
                  <a:srgbClr val="FF0000"/>
                </a:solidFill>
              </a:rPr>
              <a:t> </a:t>
            </a:r>
            <a:r>
              <a:rPr lang="sr-Cyrl-RS" sz="3400" b="1" dirty="0" smtClean="0"/>
              <a:t>%</a:t>
            </a:r>
            <a:r>
              <a:rPr lang="sr-Cyrl-RS" sz="3400" dirty="0" smtClean="0"/>
              <a:t>.</a:t>
            </a:r>
          </a:p>
          <a:p>
            <a:endParaRPr lang="en-US" dirty="0"/>
          </a:p>
        </p:txBody>
      </p:sp>
      <p:sp>
        <p:nvSpPr>
          <p:cNvPr id="2" name="Slide Number Placeholder 1">
            <a:extLst>
              <a:ext uri="{FF2B5EF4-FFF2-40B4-BE49-F238E27FC236}">
                <a16:creationId xmlns:a16="http://schemas.microsoft.com/office/drawing/2014/main" xmlns="" id="{53FCF31A-C414-495D-B6FB-67BE073A9324}"/>
              </a:ext>
            </a:extLst>
          </p:cNvPr>
          <p:cNvSpPr>
            <a:spLocks noGrp="1"/>
          </p:cNvSpPr>
          <p:nvPr>
            <p:ph type="sldNum" sz="quarter" idx="12"/>
          </p:nvPr>
        </p:nvSpPr>
        <p:spPr/>
        <p:txBody>
          <a:bodyPr/>
          <a:lstStyle/>
          <a:p>
            <a:fld id="{75FB0A07-249F-4345-993B-6AB4700608B8}" type="slidenum">
              <a:rPr lang="en-US" smtClean="0"/>
              <a:pPr/>
              <a:t>13</a:t>
            </a:fld>
            <a:endParaRPr lang="en-US"/>
          </a:p>
        </p:txBody>
      </p:sp>
    </p:spTree>
    <p:extLst>
      <p:ext uri="{BB962C8B-B14F-4D97-AF65-F5344CB8AC3E}">
        <p14:creationId xmlns:p14="http://schemas.microsoft.com/office/powerpoint/2010/main" val="2667987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20</a:t>
            </a:r>
            <a:r>
              <a:rPr lang="sr-Cyrl-RS" sz="1700" dirty="0" smtClean="0"/>
              <a:t>.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24" name="Rectangle: Rounded Corners 23">
            <a:extLst>
              <a:ext uri="{FF2B5EF4-FFF2-40B4-BE49-F238E27FC236}">
                <a16:creationId xmlns:a16="http://schemas.microsoft.com/office/drawing/2014/main" xmlns=""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a:t>
            </a:r>
            <a:r>
              <a:rPr lang="en-US" b="1" dirty="0" smtClean="0"/>
              <a:t>45</a:t>
            </a:r>
            <a:r>
              <a:rPr lang="sr-Cyrl-RS" b="1" dirty="0" smtClean="0"/>
              <a:t>5.</a:t>
            </a:r>
            <a:r>
              <a:rPr lang="en-US" b="1" dirty="0" smtClean="0"/>
              <a:t>371</a:t>
            </a:r>
            <a:r>
              <a:rPr lang="sr-Cyrl-RS" b="1" dirty="0" smtClean="0"/>
              <a:t>.</a:t>
            </a:r>
            <a:r>
              <a:rPr lang="en-US" b="1" dirty="0" smtClean="0"/>
              <a:t>99</a:t>
            </a:r>
            <a:r>
              <a:rPr lang="sr-Cyrl-RS" b="1" dirty="0" smtClean="0"/>
              <a:t>0 </a:t>
            </a:r>
            <a:r>
              <a:rPr lang="sr-Latn-RS" b="1" dirty="0" smtClean="0"/>
              <a:t> </a:t>
            </a:r>
            <a:r>
              <a:rPr lang="sr-Cyrl-RS" b="1" dirty="0"/>
              <a:t>милијарди динара</a:t>
            </a:r>
            <a:endParaRPr lang="sr-Latn-R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33400" y="1340768"/>
            <a:ext cx="4038600" cy="43993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путне трошкове, 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здравља.</a:t>
            </a:r>
            <a:r>
              <a:rPr lang="en-US" sz="1700" dirty="0"/>
              <a:t> </a:t>
            </a:r>
            <a:endParaRPr lang="sr-Cyrl-RS" sz="1700" dirty="0"/>
          </a:p>
          <a:p>
            <a:pPr algn="just"/>
            <a:r>
              <a:rPr lang="sr-Cyrl-RS" sz="1700" b="1" dirty="0"/>
              <a:t>Остали расходи </a:t>
            </a:r>
            <a:r>
              <a:rPr lang="sr-Cyrl-RS" sz="1700" dirty="0"/>
              <a:t>обухватају дотације невладиним организацијама,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a:bodyPr>
          <a:lstStyle/>
          <a:p>
            <a:pPr algn="just"/>
            <a:r>
              <a:rPr lang="ru-RU" sz="1700" b="1" dirty="0"/>
              <a:t>Субвенције</a:t>
            </a:r>
            <a:r>
              <a:rPr lang="ru-RU" sz="1700" dirty="0"/>
              <a:t> сe одобравају за функционисање међумесног превоза и  пољопривредним произвођачима.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нових, или инвестиционо одржавање постојећих објеката, набавку опреме, машина земљишта и слично.</a:t>
            </a:r>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147539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20</a:t>
            </a:r>
            <a:r>
              <a:rPr lang="sr-Cyrl-RS" sz="3000" b="1" dirty="0" smtClean="0"/>
              <a:t>.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736169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651549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0DA96AB-1BB4-4AFB-8B9B-A1AEF83C5DAF}"/>
              </a:ext>
            </a:extLst>
          </p:cNvPr>
          <p:cNvSpPr>
            <a:spLocks noGrp="1"/>
          </p:cNvSpPr>
          <p:nvPr>
            <p:ph type="sldNum" sz="quarter" idx="12"/>
          </p:nvPr>
        </p:nvSpPr>
        <p:spPr/>
        <p:txBody>
          <a:bodyPr/>
          <a:lstStyle/>
          <a:p>
            <a:fld id="{75FB0A07-249F-4345-993B-6AB4700608B8}" type="slidenum">
              <a:rPr lang="en-US" smtClean="0"/>
              <a:pPr/>
              <a:t>17</a:t>
            </a:fld>
            <a:endParaRPr lang="en-US"/>
          </a:p>
        </p:txBody>
      </p:sp>
      <p:sp>
        <p:nvSpPr>
          <p:cNvPr id="5" name="Title 1">
            <a:extLst>
              <a:ext uri="{FF2B5EF4-FFF2-40B4-BE49-F238E27FC236}">
                <a16:creationId xmlns:a16="http://schemas.microsoft.com/office/drawing/2014/main" xmlns=""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20</a:t>
            </a:r>
            <a:r>
              <a:rPr lang="sr-Cyrl-RS" sz="3200" b="1" dirty="0" smtClean="0"/>
              <a:t>. </a:t>
            </a:r>
            <a:r>
              <a:rPr lang="sr-Cyrl-RS" sz="3200" b="1" dirty="0"/>
              <a:t>годину</a:t>
            </a:r>
            <a:endParaRPr lang="en-US" sz="3200" b="1" dirty="0"/>
          </a:p>
        </p:txBody>
      </p:sp>
      <p:graphicFrame>
        <p:nvGraphicFramePr>
          <p:cNvPr id="7" name="Chart 6">
            <a:extLst>
              <a:ext uri="{FF2B5EF4-FFF2-40B4-BE49-F238E27FC236}">
                <a16:creationId xmlns:lc="http://schemas.openxmlformats.org/drawingml/2006/lockedCanvas" xmlns="" xmlns:a16="http://schemas.microsoft.com/office/drawing/2014/main" xmlns:xdr="http://schemas.openxmlformats.org/drawingml/2006/spreadsheetDrawing" id="{A58B7940-79B6-454A-BE8A-26FB06AC5A27}"/>
              </a:ext>
            </a:extLst>
          </p:cNvPr>
          <p:cNvGraphicFramePr>
            <a:graphicFrameLocks/>
          </p:cNvGraphicFramePr>
          <p:nvPr>
            <p:extLst>
              <p:ext uri="{D42A27DB-BD31-4B8C-83A1-F6EECF244321}">
                <p14:modId xmlns:p14="http://schemas.microsoft.com/office/powerpoint/2010/main" val="3494634837"/>
              </p:ext>
            </p:extLst>
          </p:nvPr>
        </p:nvGraphicFramePr>
        <p:xfrm>
          <a:off x="179512" y="1404937"/>
          <a:ext cx="8568951" cy="49043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8675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3000" b="1" dirty="0"/>
              <a:t>Расходи буџета по програмима</a:t>
            </a:r>
            <a:endParaRPr lang="en-US" sz="3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5" name="Table 4">
            <a:extLst>
              <a:ext uri="{FF2B5EF4-FFF2-40B4-BE49-F238E27FC236}">
                <a16:creationId xmlns:a16="http://schemas.microsoft.com/office/drawing/2014/main" xmlns="" id="{F9E40ABB-A4CD-4E37-AFCB-CC1877536EFD}"/>
              </a:ext>
            </a:extLst>
          </p:cNvPr>
          <p:cNvGraphicFramePr>
            <a:graphicFrameLocks noGrp="1"/>
          </p:cNvGraphicFramePr>
          <p:nvPr>
            <p:extLst>
              <p:ext uri="{D42A27DB-BD31-4B8C-83A1-F6EECF244321}">
                <p14:modId xmlns:p14="http://schemas.microsoft.com/office/powerpoint/2010/main"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a16="http://schemas.microsoft.com/office/drawing/2014/main" xmlns="" val="1754900752"/>
                    </a:ext>
                  </a:extLst>
                </a:gridCol>
                <a:gridCol w="2520280">
                  <a:extLst>
                    <a:ext uri="{9D8B030D-6E8A-4147-A177-3AD203B41FA5}">
                      <a16:colId xmlns:a16="http://schemas.microsoft.com/office/drawing/2014/main" xmlns="" val="826029379"/>
                    </a:ext>
                  </a:extLst>
                </a:gridCol>
                <a:gridCol w="1743850">
                  <a:extLst>
                    <a:ext uri="{9D8B030D-6E8A-4147-A177-3AD203B41FA5}">
                      <a16:colId xmlns:a16="http://schemas.microsoft.com/office/drawing/2014/main" xmlns=""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2019.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a16="http://schemas.microsoft.com/office/drawing/2014/main" xmlns=""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en-US" sz="1000" dirty="0" smtClean="0"/>
                        <a:t>9</a:t>
                      </a:r>
                      <a:r>
                        <a:rPr lang="sr-Cyrl-RS" sz="1000" dirty="0" smtClean="0"/>
                        <a:t>.</a:t>
                      </a:r>
                      <a:r>
                        <a:rPr lang="en-US" sz="1000" dirty="0" smtClean="0"/>
                        <a:t>00</a:t>
                      </a:r>
                      <a:r>
                        <a:rPr lang="sr-Cyrl-RS" sz="1000" dirty="0" smtClean="0"/>
                        <a:t>0.000</a:t>
                      </a:r>
                      <a:endParaRPr lang="en-US" sz="1000" dirty="0"/>
                    </a:p>
                  </a:txBody>
                  <a:tcPr/>
                </a:tc>
                <a:tc>
                  <a:txBody>
                    <a:bodyPr/>
                    <a:lstStyle/>
                    <a:p>
                      <a:pPr algn="ctr"/>
                      <a:r>
                        <a:rPr lang="en-US" sz="1000" dirty="0" smtClean="0"/>
                        <a:t>1 %</a:t>
                      </a:r>
                      <a:endParaRPr lang="en-US" sz="1000" dirty="0"/>
                    </a:p>
                  </a:txBody>
                  <a:tcPr/>
                </a:tc>
                <a:extLst>
                  <a:ext uri="{0D108BD9-81ED-4DB2-BD59-A6C34878D82A}">
                    <a16:rowId xmlns:a16="http://schemas.microsoft.com/office/drawing/2014/main" xmlns=""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Cyrl-RS" sz="1000" dirty="0" smtClean="0"/>
                        <a:t>3</a:t>
                      </a:r>
                      <a:r>
                        <a:rPr lang="en-US" sz="1000" dirty="0" smtClean="0"/>
                        <a:t>78</a:t>
                      </a:r>
                      <a:r>
                        <a:rPr lang="sr-Cyrl-RS" sz="1000" dirty="0" smtClean="0"/>
                        <a:t>.</a:t>
                      </a:r>
                      <a:r>
                        <a:rPr lang="en-US" sz="1000" dirty="0" smtClean="0"/>
                        <a:t>10</a:t>
                      </a:r>
                      <a:r>
                        <a:rPr lang="sr-Cyrl-RS" sz="1000" dirty="0" smtClean="0"/>
                        <a:t>0.000</a:t>
                      </a:r>
                      <a:endParaRPr lang="en-US" sz="1000" dirty="0"/>
                    </a:p>
                  </a:txBody>
                  <a:tcPr/>
                </a:tc>
                <a:tc>
                  <a:txBody>
                    <a:bodyPr/>
                    <a:lstStyle/>
                    <a:p>
                      <a:pPr algn="ctr"/>
                      <a:r>
                        <a:rPr lang="sr-Cyrl-RS" sz="1000" dirty="0" smtClean="0"/>
                        <a:t>15</a:t>
                      </a:r>
                      <a:r>
                        <a:rPr lang="en-US" sz="1000" dirty="0" smtClean="0"/>
                        <a:t> %</a:t>
                      </a:r>
                      <a:endParaRPr lang="en-US" sz="1000" dirty="0"/>
                    </a:p>
                  </a:txBody>
                  <a:tcPr/>
                </a:tc>
                <a:extLst>
                  <a:ext uri="{0D108BD9-81ED-4DB2-BD59-A6C34878D82A}">
                    <a16:rowId xmlns:a16="http://schemas.microsoft.com/office/drawing/2014/main" xmlns=""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en-US" sz="1000" dirty="0" smtClean="0"/>
                        <a:t>22</a:t>
                      </a:r>
                      <a:r>
                        <a:rPr lang="sr-Cyrl-RS" sz="1000" dirty="0" smtClean="0"/>
                        <a:t>.</a:t>
                      </a:r>
                      <a:r>
                        <a:rPr lang="en-US" sz="1000" dirty="0" smtClean="0"/>
                        <a:t>7</a:t>
                      </a:r>
                      <a:r>
                        <a:rPr lang="sr-Cyrl-RS" sz="1000" dirty="0" smtClean="0"/>
                        <a:t>00.000</a:t>
                      </a:r>
                      <a:endParaRPr lang="en-US" sz="1000" dirty="0"/>
                    </a:p>
                  </a:txBody>
                  <a:tcPr/>
                </a:tc>
                <a:tc>
                  <a:txBody>
                    <a:bodyPr/>
                    <a:lstStyle/>
                    <a:p>
                      <a:pPr algn="ctr"/>
                      <a:r>
                        <a:rPr lang="en-US" sz="1000" dirty="0" smtClean="0"/>
                        <a:t>1</a:t>
                      </a:r>
                      <a:r>
                        <a:rPr lang="en-US" sz="1000" baseline="0" dirty="0" smtClean="0"/>
                        <a:t> %</a:t>
                      </a:r>
                      <a:endParaRPr lang="en-US" sz="1000" dirty="0"/>
                    </a:p>
                  </a:txBody>
                  <a:tcPr/>
                </a:tc>
                <a:extLst>
                  <a:ext uri="{0D108BD9-81ED-4DB2-BD59-A6C34878D82A}">
                    <a16:rowId xmlns:a16="http://schemas.microsoft.com/office/drawing/2014/main" xmlns=""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Cyrl-RS" sz="1000" dirty="0" smtClean="0"/>
                        <a:t>3</a:t>
                      </a:r>
                      <a:r>
                        <a:rPr lang="en-US" sz="1000" dirty="0" smtClean="0"/>
                        <a:t>6</a:t>
                      </a:r>
                      <a:r>
                        <a:rPr lang="sr-Cyrl-RS" sz="1000" dirty="0" smtClean="0"/>
                        <a:t>.</a:t>
                      </a:r>
                      <a:r>
                        <a:rPr lang="en-US" sz="1000" dirty="0" smtClean="0"/>
                        <a:t>035</a:t>
                      </a:r>
                      <a:r>
                        <a:rPr lang="sr-Cyrl-RS" sz="1000" dirty="0" smtClean="0"/>
                        <a:t>.</a:t>
                      </a:r>
                      <a:r>
                        <a:rPr lang="en-US" sz="1000" dirty="0" smtClean="0"/>
                        <a:t>000</a:t>
                      </a:r>
                      <a:endParaRPr lang="en-US" sz="1000" dirty="0"/>
                    </a:p>
                  </a:txBody>
                  <a:tcPr/>
                </a:tc>
                <a:tc>
                  <a:txBody>
                    <a:bodyPr/>
                    <a:lstStyle/>
                    <a:p>
                      <a:pPr algn="ctr"/>
                      <a:r>
                        <a:rPr lang="sr-Cyrl-RS" sz="1000" dirty="0" smtClean="0"/>
                        <a:t>1</a:t>
                      </a:r>
                      <a:r>
                        <a:rPr lang="en-US" sz="1000" baseline="0" dirty="0" smtClean="0"/>
                        <a:t> %</a:t>
                      </a:r>
                      <a:endParaRPr lang="en-US" sz="1000" dirty="0"/>
                    </a:p>
                  </a:txBody>
                  <a:tcPr/>
                </a:tc>
                <a:extLst>
                  <a:ext uri="{0D108BD9-81ED-4DB2-BD59-A6C34878D82A}">
                    <a16:rowId xmlns:a16="http://schemas.microsoft.com/office/drawing/2014/main" xmlns=""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Cyrl-RS" sz="1000" dirty="0" smtClean="0"/>
                        <a:t>10</a:t>
                      </a:r>
                      <a:r>
                        <a:rPr lang="en-US" sz="1000" dirty="0" smtClean="0"/>
                        <a:t>5</a:t>
                      </a:r>
                      <a:r>
                        <a:rPr lang="sr-Cyrl-RS" sz="1000" dirty="0" smtClean="0"/>
                        <a:t>.</a:t>
                      </a:r>
                      <a:r>
                        <a:rPr lang="en-US" sz="1000" dirty="0" smtClean="0"/>
                        <a:t>6</a:t>
                      </a:r>
                      <a:r>
                        <a:rPr lang="sr-Cyrl-RS" sz="1000" dirty="0" smtClean="0"/>
                        <a:t>00.000</a:t>
                      </a:r>
                      <a:endParaRPr lang="en-US" sz="1000" dirty="0"/>
                    </a:p>
                  </a:txBody>
                  <a:tcPr/>
                </a:tc>
                <a:tc>
                  <a:txBody>
                    <a:bodyPr/>
                    <a:lstStyle/>
                    <a:p>
                      <a:pPr algn="ctr"/>
                      <a:r>
                        <a:rPr lang="sr-Cyrl-RS" sz="1000" dirty="0" smtClean="0"/>
                        <a:t>4</a:t>
                      </a:r>
                      <a:r>
                        <a:rPr lang="en-US" sz="1000" baseline="0" dirty="0" smtClean="0"/>
                        <a:t> %</a:t>
                      </a:r>
                      <a:endParaRPr lang="en-US" sz="1000" dirty="0"/>
                    </a:p>
                  </a:txBody>
                  <a:tcPr/>
                </a:tc>
                <a:extLst>
                  <a:ext uri="{0D108BD9-81ED-4DB2-BD59-A6C34878D82A}">
                    <a16:rowId xmlns:a16="http://schemas.microsoft.com/office/drawing/2014/main" xmlns=""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en-US" sz="1000" dirty="0" smtClean="0"/>
                        <a:t>177</a:t>
                      </a:r>
                      <a:r>
                        <a:rPr lang="sr-Cyrl-RS" sz="1000" dirty="0" smtClean="0"/>
                        <a:t>.</a:t>
                      </a:r>
                      <a:r>
                        <a:rPr lang="en-US" sz="1000" dirty="0" smtClean="0"/>
                        <a:t>900</a:t>
                      </a:r>
                      <a:r>
                        <a:rPr lang="sr-Cyrl-RS" sz="1000" dirty="0" smtClean="0"/>
                        <a:t>.</a:t>
                      </a:r>
                      <a:r>
                        <a:rPr lang="en-US" sz="1000" dirty="0" smtClean="0"/>
                        <a:t>000</a:t>
                      </a:r>
                      <a:endParaRPr lang="en-US" sz="1000" dirty="0"/>
                    </a:p>
                  </a:txBody>
                  <a:tcPr/>
                </a:tc>
                <a:tc>
                  <a:txBody>
                    <a:bodyPr/>
                    <a:lstStyle/>
                    <a:p>
                      <a:pPr algn="ctr"/>
                      <a:r>
                        <a:rPr lang="en-US" sz="1000" dirty="0" smtClean="0"/>
                        <a:t>7</a:t>
                      </a:r>
                      <a:r>
                        <a:rPr lang="en-US" sz="1000" baseline="0" dirty="0" smtClean="0"/>
                        <a:t> %</a:t>
                      </a:r>
                      <a:endParaRPr lang="en-US" sz="1000" dirty="0"/>
                    </a:p>
                  </a:txBody>
                  <a:tcPr/>
                </a:tc>
                <a:extLst>
                  <a:ext uri="{0D108BD9-81ED-4DB2-BD59-A6C34878D82A}">
                    <a16:rowId xmlns:a16="http://schemas.microsoft.com/office/drawing/2014/main" xmlns=""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en-US" sz="1000" dirty="0" smtClean="0"/>
                        <a:t>121.37</a:t>
                      </a:r>
                      <a:r>
                        <a:rPr lang="sr-Cyrl-RS" sz="1000" dirty="0" smtClean="0"/>
                        <a:t>0.000</a:t>
                      </a:r>
                      <a:endParaRPr lang="en-US" sz="1000" dirty="0"/>
                    </a:p>
                  </a:txBody>
                  <a:tcPr/>
                </a:tc>
                <a:tc>
                  <a:txBody>
                    <a:bodyPr/>
                    <a:lstStyle/>
                    <a:p>
                      <a:pPr algn="ctr"/>
                      <a:r>
                        <a:rPr lang="en-US" sz="1000" dirty="0" smtClean="0"/>
                        <a:t>5</a:t>
                      </a:r>
                      <a:r>
                        <a:rPr lang="en-US" sz="1000" baseline="0" dirty="0" smtClean="0"/>
                        <a:t> %</a:t>
                      </a:r>
                      <a:endParaRPr lang="en-US" sz="1000" dirty="0"/>
                    </a:p>
                  </a:txBody>
                  <a:tcPr/>
                </a:tc>
                <a:extLst>
                  <a:ext uri="{0D108BD9-81ED-4DB2-BD59-A6C34878D82A}">
                    <a16:rowId xmlns:a16="http://schemas.microsoft.com/office/drawing/2014/main" xmlns="" val="1800143352"/>
                  </a:ext>
                </a:extLst>
              </a:tr>
              <a:tr h="268260">
                <a:tc>
                  <a:txBody>
                    <a:bodyPr/>
                    <a:lstStyle/>
                    <a:p>
                      <a:r>
                        <a:rPr lang="sr-Cyrl-RS" sz="1200" dirty="0"/>
                        <a:t>Програм 8. Предшколско васпитање и образовање</a:t>
                      </a:r>
                      <a:endParaRPr lang="en-US" sz="1200" b="1" dirty="0"/>
                    </a:p>
                  </a:txBody>
                  <a:tcPr/>
                </a:tc>
                <a:tc>
                  <a:txBody>
                    <a:bodyPr/>
                    <a:lstStyle/>
                    <a:p>
                      <a:pPr algn="r"/>
                      <a:r>
                        <a:rPr lang="sr-Cyrl-RS" sz="1000" dirty="0" smtClean="0"/>
                        <a:t>1</a:t>
                      </a:r>
                      <a:r>
                        <a:rPr lang="en-US" sz="1000" dirty="0" smtClean="0"/>
                        <a:t>86</a:t>
                      </a:r>
                      <a:r>
                        <a:rPr lang="sr-Cyrl-RS" sz="1000" dirty="0" smtClean="0"/>
                        <a:t>.</a:t>
                      </a:r>
                      <a:r>
                        <a:rPr lang="en-US" sz="1000" dirty="0" smtClean="0"/>
                        <a:t>535</a:t>
                      </a:r>
                      <a:r>
                        <a:rPr lang="sr-Cyrl-RS" sz="1000" dirty="0" smtClean="0"/>
                        <a:t>.</a:t>
                      </a:r>
                      <a:r>
                        <a:rPr lang="en-US" sz="1000" dirty="0" smtClean="0"/>
                        <a:t>51</a:t>
                      </a:r>
                      <a:r>
                        <a:rPr lang="sr-Cyrl-RS" sz="1000" dirty="0" smtClean="0"/>
                        <a:t>0</a:t>
                      </a:r>
                      <a:endParaRPr lang="en-US" sz="1000" dirty="0"/>
                    </a:p>
                  </a:txBody>
                  <a:tcPr/>
                </a:tc>
                <a:tc>
                  <a:txBody>
                    <a:bodyPr/>
                    <a:lstStyle/>
                    <a:p>
                      <a:pPr algn="ctr"/>
                      <a:r>
                        <a:rPr lang="sr-Cyrl-RS" sz="1000" dirty="0" smtClean="0"/>
                        <a:t>8</a:t>
                      </a:r>
                      <a:r>
                        <a:rPr lang="en-US" sz="1000" baseline="0" dirty="0" smtClean="0"/>
                        <a:t> %</a:t>
                      </a:r>
                      <a:endParaRPr lang="en-US" sz="1000" dirty="0"/>
                    </a:p>
                  </a:txBody>
                  <a:tcPr/>
                </a:tc>
                <a:extLst>
                  <a:ext uri="{0D108BD9-81ED-4DB2-BD59-A6C34878D82A}">
                    <a16:rowId xmlns:a16="http://schemas.microsoft.com/office/drawing/2014/main" xmlns="" val="2086219187"/>
                  </a:ext>
                </a:extLst>
              </a:tr>
              <a:tr h="268260">
                <a:tc>
                  <a:txBody>
                    <a:bodyPr/>
                    <a:lstStyle/>
                    <a:p>
                      <a:r>
                        <a:rPr lang="sr-Cyrl-RS" sz="1200" dirty="0"/>
                        <a:t>Програм 9. Основно образовање и васпитање</a:t>
                      </a:r>
                      <a:endParaRPr lang="en-US" sz="1200" b="1" dirty="0"/>
                    </a:p>
                  </a:txBody>
                  <a:tcPr/>
                </a:tc>
                <a:tc>
                  <a:txBody>
                    <a:bodyPr/>
                    <a:lstStyle/>
                    <a:p>
                      <a:pPr algn="r"/>
                      <a:r>
                        <a:rPr lang="sr-Cyrl-RS" sz="1000" dirty="0" smtClean="0"/>
                        <a:t>1</a:t>
                      </a:r>
                      <a:r>
                        <a:rPr lang="en-US" sz="1000" dirty="0" smtClean="0"/>
                        <a:t>42</a:t>
                      </a:r>
                      <a:r>
                        <a:rPr lang="sr-Cyrl-RS" sz="1000" dirty="0" smtClean="0"/>
                        <a:t>.</a:t>
                      </a:r>
                      <a:r>
                        <a:rPr lang="en-US" sz="1000" dirty="0" smtClean="0"/>
                        <a:t>371</a:t>
                      </a:r>
                      <a:r>
                        <a:rPr lang="sr-Cyrl-RS" sz="1000" dirty="0" smtClean="0"/>
                        <a:t>.</a:t>
                      </a:r>
                      <a:r>
                        <a:rPr lang="en-US" sz="1000" dirty="0" smtClean="0"/>
                        <a:t>445</a:t>
                      </a:r>
                      <a:endParaRPr lang="en-US" sz="1000" dirty="0"/>
                    </a:p>
                  </a:txBody>
                  <a:tcPr/>
                </a:tc>
                <a:tc>
                  <a:txBody>
                    <a:bodyPr/>
                    <a:lstStyle/>
                    <a:p>
                      <a:pPr algn="ctr"/>
                      <a:r>
                        <a:rPr lang="sr-Cyrl-RS" sz="1000" dirty="0" smtClean="0"/>
                        <a:t>6</a:t>
                      </a:r>
                      <a:r>
                        <a:rPr lang="en-US" sz="1000" baseline="0" dirty="0" smtClean="0"/>
                        <a:t> % </a:t>
                      </a:r>
                      <a:endParaRPr lang="en-US" sz="1000" dirty="0"/>
                    </a:p>
                  </a:txBody>
                  <a:tcPr/>
                </a:tc>
                <a:extLst>
                  <a:ext uri="{0D108BD9-81ED-4DB2-BD59-A6C34878D82A}">
                    <a16:rowId xmlns:a16="http://schemas.microsoft.com/office/drawing/2014/main" xmlns=""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и васпитање</a:t>
                      </a:r>
                      <a:endParaRPr lang="en-US" sz="1200" b="1" dirty="0"/>
                    </a:p>
                  </a:txBody>
                  <a:tcPr/>
                </a:tc>
                <a:tc>
                  <a:txBody>
                    <a:bodyPr/>
                    <a:lstStyle/>
                    <a:p>
                      <a:pPr algn="r"/>
                      <a:r>
                        <a:rPr lang="sr-Cyrl-RS" sz="1000" dirty="0" smtClean="0"/>
                        <a:t>6</a:t>
                      </a:r>
                      <a:r>
                        <a:rPr lang="en-US" sz="1000" dirty="0" smtClean="0"/>
                        <a:t>6</a:t>
                      </a:r>
                      <a:r>
                        <a:rPr lang="sr-Cyrl-RS" sz="1000" dirty="0" smtClean="0"/>
                        <a:t>.</a:t>
                      </a:r>
                      <a:r>
                        <a:rPr lang="en-US" sz="1000" dirty="0" smtClean="0"/>
                        <a:t>728</a:t>
                      </a:r>
                      <a:r>
                        <a:rPr lang="sr-Cyrl-RS" sz="1000" dirty="0" smtClean="0"/>
                        <a:t>.</a:t>
                      </a:r>
                      <a:r>
                        <a:rPr lang="en-US" sz="1000" dirty="0" smtClean="0"/>
                        <a:t>631</a:t>
                      </a:r>
                      <a:endParaRPr lang="en-US" sz="1000" dirty="0"/>
                    </a:p>
                  </a:txBody>
                  <a:tcPr/>
                </a:tc>
                <a:tc>
                  <a:txBody>
                    <a:bodyPr/>
                    <a:lstStyle/>
                    <a:p>
                      <a:pPr algn="ctr"/>
                      <a:r>
                        <a:rPr lang="en-US" sz="1000" dirty="0" smtClean="0"/>
                        <a:t>3</a:t>
                      </a:r>
                      <a:r>
                        <a:rPr lang="en-US" sz="1000" baseline="0" dirty="0" smtClean="0"/>
                        <a:t> %</a:t>
                      </a:r>
                      <a:endParaRPr lang="en-US" sz="1000" dirty="0"/>
                    </a:p>
                  </a:txBody>
                  <a:tcPr/>
                </a:tc>
                <a:extLst>
                  <a:ext uri="{0D108BD9-81ED-4DB2-BD59-A6C34878D82A}">
                    <a16:rowId xmlns:a16="http://schemas.microsoft.com/office/drawing/2014/main" xmlns=""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Cyrl-RS" sz="1000" dirty="0" smtClean="0"/>
                        <a:t>1</a:t>
                      </a:r>
                      <a:r>
                        <a:rPr lang="en-US" sz="1000" dirty="0" smtClean="0"/>
                        <a:t>61</a:t>
                      </a:r>
                      <a:r>
                        <a:rPr lang="sr-Cyrl-RS" sz="1000" dirty="0" smtClean="0"/>
                        <a:t>.</a:t>
                      </a:r>
                      <a:r>
                        <a:rPr lang="en-US" sz="1000" dirty="0" smtClean="0"/>
                        <a:t>717</a:t>
                      </a:r>
                      <a:r>
                        <a:rPr lang="sr-Cyrl-RS" sz="1000" dirty="0" smtClean="0"/>
                        <a:t>.0</a:t>
                      </a:r>
                      <a:r>
                        <a:rPr lang="en-US" sz="1000" dirty="0" smtClean="0"/>
                        <a:t>82</a:t>
                      </a:r>
                      <a:endParaRPr lang="en-US" sz="1000" dirty="0"/>
                    </a:p>
                  </a:txBody>
                  <a:tcPr/>
                </a:tc>
                <a:tc>
                  <a:txBody>
                    <a:bodyPr/>
                    <a:lstStyle/>
                    <a:p>
                      <a:pPr algn="ctr"/>
                      <a:r>
                        <a:rPr lang="en-US" sz="1000" dirty="0" smtClean="0"/>
                        <a:t>7</a:t>
                      </a:r>
                      <a:r>
                        <a:rPr lang="en-US" sz="1000" baseline="0" dirty="0" smtClean="0"/>
                        <a:t> %</a:t>
                      </a:r>
                      <a:endParaRPr lang="en-US" sz="1000" dirty="0"/>
                    </a:p>
                  </a:txBody>
                  <a:tcPr/>
                </a:tc>
                <a:extLst>
                  <a:ext uri="{0D108BD9-81ED-4DB2-BD59-A6C34878D82A}">
                    <a16:rowId xmlns:a16="http://schemas.microsoft.com/office/drawing/2014/main" xmlns=""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en-US" sz="1000" dirty="0" smtClean="0"/>
                        <a:t>30</a:t>
                      </a:r>
                      <a:r>
                        <a:rPr lang="sr-Cyrl-RS" sz="1000" dirty="0" smtClean="0"/>
                        <a:t>.</a:t>
                      </a:r>
                      <a:r>
                        <a:rPr lang="en-US" sz="1000" dirty="0" smtClean="0"/>
                        <a:t>613</a:t>
                      </a:r>
                      <a:r>
                        <a:rPr lang="sr-Cyrl-RS" sz="1000" dirty="0" smtClean="0"/>
                        <a:t>.</a:t>
                      </a:r>
                      <a:r>
                        <a:rPr lang="en-US" sz="1000" dirty="0" smtClean="0"/>
                        <a:t>251</a:t>
                      </a:r>
                      <a:endParaRPr lang="en-US" sz="1000" dirty="0"/>
                    </a:p>
                  </a:txBody>
                  <a:tcPr/>
                </a:tc>
                <a:tc>
                  <a:txBody>
                    <a:bodyPr/>
                    <a:lstStyle/>
                    <a:p>
                      <a:pPr algn="ctr"/>
                      <a:r>
                        <a:rPr lang="en-US" sz="1000" dirty="0" smtClean="0"/>
                        <a:t>1</a:t>
                      </a:r>
                      <a:r>
                        <a:rPr lang="en-US" sz="1000" baseline="0" dirty="0" smtClean="0"/>
                        <a:t> %</a:t>
                      </a:r>
                      <a:endParaRPr lang="en-US" sz="1000" dirty="0"/>
                    </a:p>
                  </a:txBody>
                  <a:tcPr/>
                </a:tc>
                <a:extLst>
                  <a:ext uri="{0D108BD9-81ED-4DB2-BD59-A6C34878D82A}">
                    <a16:rowId xmlns:a16="http://schemas.microsoft.com/office/drawing/2014/main" xmlns=""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a:t>
                      </a:r>
                      <a:r>
                        <a:rPr lang="en-US" sz="1000" dirty="0" smtClean="0"/>
                        <a:t>74</a:t>
                      </a:r>
                      <a:r>
                        <a:rPr lang="sr-Cyrl-RS" sz="1000" dirty="0" smtClean="0"/>
                        <a:t>.</a:t>
                      </a:r>
                      <a:r>
                        <a:rPr lang="en-US" sz="1000" dirty="0" smtClean="0"/>
                        <a:t>490</a:t>
                      </a:r>
                      <a:r>
                        <a:rPr lang="sr-Cyrl-RS" sz="1000" dirty="0" smtClean="0"/>
                        <a:t>.000</a:t>
                      </a:r>
                      <a:endParaRPr lang="en-US" sz="1000" dirty="0"/>
                    </a:p>
                  </a:txBody>
                  <a:tcPr/>
                </a:tc>
                <a:tc>
                  <a:txBody>
                    <a:bodyPr/>
                    <a:lstStyle/>
                    <a:p>
                      <a:pPr algn="ctr"/>
                      <a:r>
                        <a:rPr lang="sr-Cyrl-RS" sz="1000" dirty="0" smtClean="0"/>
                        <a:t>7</a:t>
                      </a:r>
                      <a:r>
                        <a:rPr lang="en-US" sz="1000" baseline="0" dirty="0" smtClean="0"/>
                        <a:t> %</a:t>
                      </a:r>
                      <a:endParaRPr lang="en-US" sz="1000" dirty="0"/>
                    </a:p>
                  </a:txBody>
                  <a:tcPr/>
                </a:tc>
                <a:extLst>
                  <a:ext uri="{0D108BD9-81ED-4DB2-BD59-A6C34878D82A}">
                    <a16:rowId xmlns:a16="http://schemas.microsoft.com/office/drawing/2014/main" xmlns=""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Cyrl-RS" sz="1000" dirty="0" smtClean="0"/>
                        <a:t>1</a:t>
                      </a:r>
                      <a:r>
                        <a:rPr lang="en-US" sz="1000" dirty="0" smtClean="0"/>
                        <a:t>52</a:t>
                      </a:r>
                      <a:r>
                        <a:rPr lang="sr-Cyrl-RS" sz="1000" dirty="0" smtClean="0"/>
                        <a:t>.</a:t>
                      </a:r>
                      <a:r>
                        <a:rPr lang="en-US" sz="1000" dirty="0" smtClean="0"/>
                        <a:t>7</a:t>
                      </a:r>
                      <a:r>
                        <a:rPr lang="sr-Cyrl-RS" sz="1000" dirty="0" smtClean="0"/>
                        <a:t>00.000</a:t>
                      </a:r>
                      <a:endParaRPr lang="en-US" sz="1000" dirty="0"/>
                    </a:p>
                  </a:txBody>
                  <a:tcPr/>
                </a:tc>
                <a:tc>
                  <a:txBody>
                    <a:bodyPr/>
                    <a:lstStyle/>
                    <a:p>
                      <a:pPr algn="ctr"/>
                      <a:r>
                        <a:rPr lang="sr-Cyrl-RS" sz="1000" dirty="0" smtClean="0"/>
                        <a:t>6</a:t>
                      </a:r>
                      <a:r>
                        <a:rPr lang="en-US" sz="1000" baseline="0" dirty="0" smtClean="0"/>
                        <a:t> %</a:t>
                      </a:r>
                      <a:endParaRPr lang="en-US" sz="1000" dirty="0"/>
                    </a:p>
                  </a:txBody>
                  <a:tcPr/>
                </a:tc>
                <a:extLst>
                  <a:ext uri="{0D108BD9-81ED-4DB2-BD59-A6C34878D82A}">
                    <a16:rowId xmlns:a16="http://schemas.microsoft.com/office/drawing/2014/main" xmlns=""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en-US" sz="1000" dirty="0" smtClean="0"/>
                        <a:t>620</a:t>
                      </a:r>
                      <a:r>
                        <a:rPr lang="sr-Cyrl-RS" sz="1000" dirty="0" smtClean="0"/>
                        <a:t>.1</a:t>
                      </a:r>
                      <a:r>
                        <a:rPr lang="en-US" sz="1000" dirty="0" smtClean="0"/>
                        <a:t>06</a:t>
                      </a:r>
                      <a:r>
                        <a:rPr lang="sr-Cyrl-RS" sz="1000" dirty="0" smtClean="0"/>
                        <a:t>.</a:t>
                      </a:r>
                      <a:r>
                        <a:rPr lang="en-US" sz="1000" dirty="0" smtClean="0"/>
                        <a:t>071</a:t>
                      </a:r>
                      <a:endParaRPr lang="en-US" sz="1000" dirty="0"/>
                    </a:p>
                  </a:txBody>
                  <a:tcPr/>
                </a:tc>
                <a:tc>
                  <a:txBody>
                    <a:bodyPr/>
                    <a:lstStyle/>
                    <a:p>
                      <a:pPr algn="ctr"/>
                      <a:r>
                        <a:rPr lang="sr-Cyrl-RS" sz="1000" dirty="0" smtClean="0"/>
                        <a:t>2</a:t>
                      </a:r>
                      <a:r>
                        <a:rPr lang="en-US" sz="1000" dirty="0" smtClean="0"/>
                        <a:t>5</a:t>
                      </a:r>
                      <a:r>
                        <a:rPr lang="en-US" sz="1000" baseline="0" dirty="0" smtClean="0"/>
                        <a:t> %</a:t>
                      </a:r>
                      <a:endParaRPr lang="en-US" sz="1000" dirty="0"/>
                    </a:p>
                  </a:txBody>
                  <a:tcPr/>
                </a:tc>
                <a:extLst>
                  <a:ext uri="{0D108BD9-81ED-4DB2-BD59-A6C34878D82A}">
                    <a16:rowId xmlns:a16="http://schemas.microsoft.com/office/drawing/2014/main" xmlns=""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en-US" sz="1000" dirty="0" smtClean="0"/>
                        <a:t>69</a:t>
                      </a:r>
                      <a:r>
                        <a:rPr lang="sr-Cyrl-RS" sz="1000" dirty="0" smtClean="0"/>
                        <a:t>.</a:t>
                      </a:r>
                      <a:r>
                        <a:rPr lang="en-US" sz="1000" dirty="0" smtClean="0"/>
                        <a:t>405</a:t>
                      </a:r>
                      <a:r>
                        <a:rPr lang="sr-Cyrl-RS" sz="1000" dirty="0" smtClean="0"/>
                        <a:t>.000</a:t>
                      </a:r>
                      <a:endParaRPr lang="en-US" sz="1000" dirty="0"/>
                    </a:p>
                  </a:txBody>
                  <a:tcPr/>
                </a:tc>
                <a:tc>
                  <a:txBody>
                    <a:bodyPr/>
                    <a:lstStyle/>
                    <a:p>
                      <a:pPr algn="ctr"/>
                      <a:r>
                        <a:rPr lang="en-US" sz="1000" dirty="0" smtClean="0"/>
                        <a:t>3</a:t>
                      </a:r>
                      <a:r>
                        <a:rPr lang="en-US" sz="1000" baseline="0" dirty="0" smtClean="0"/>
                        <a:t> %</a:t>
                      </a:r>
                      <a:endParaRPr lang="en-US" sz="1000" dirty="0"/>
                    </a:p>
                  </a:txBody>
                  <a:tcPr/>
                </a:tc>
                <a:extLst>
                  <a:ext uri="{0D108BD9-81ED-4DB2-BD59-A6C34878D82A}">
                    <a16:rowId xmlns:a16="http://schemas.microsoft.com/office/drawing/2014/main" xmlns=""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r>
                        <a:rPr lang="sr-Cyrl-RS" sz="1000" dirty="0" smtClean="0"/>
                        <a:t>0</a:t>
                      </a:r>
                      <a:endParaRPr lang="en-US" sz="1000" dirty="0"/>
                    </a:p>
                  </a:txBody>
                  <a:tcPr/>
                </a:tc>
                <a:tc>
                  <a:txBody>
                    <a:bodyPr/>
                    <a:lstStyle/>
                    <a:p>
                      <a:pPr algn="ctr"/>
                      <a:r>
                        <a:rPr lang="sr-Cyrl-RS" sz="1000" dirty="0" smtClean="0"/>
                        <a:t>0,0</a:t>
                      </a:r>
                      <a:r>
                        <a:rPr lang="en-US" sz="1000" dirty="0" smtClean="0"/>
                        <a:t>0</a:t>
                      </a:r>
                      <a:endParaRPr lang="en-US" sz="1000" dirty="0"/>
                    </a:p>
                  </a:txBody>
                  <a:tcPr/>
                </a:tc>
                <a:extLst>
                  <a:ext uri="{0D108BD9-81ED-4DB2-BD59-A6C34878D82A}">
                    <a16:rowId xmlns:a16="http://schemas.microsoft.com/office/drawing/2014/main" xmlns=""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2.</a:t>
                      </a:r>
                      <a:r>
                        <a:rPr lang="en-US" sz="1200" b="1" dirty="0" smtClean="0"/>
                        <a:t>455</a:t>
                      </a:r>
                      <a:r>
                        <a:rPr lang="sr-Cyrl-RS" sz="1200" b="1" dirty="0" smtClean="0"/>
                        <a:t>.</a:t>
                      </a:r>
                      <a:r>
                        <a:rPr lang="en-US" sz="1200" b="1" dirty="0" smtClean="0"/>
                        <a:t>371</a:t>
                      </a:r>
                      <a:r>
                        <a:rPr lang="sr-Cyrl-RS" sz="1200" b="1" dirty="0" smtClean="0"/>
                        <a:t>.</a:t>
                      </a:r>
                      <a:r>
                        <a:rPr lang="en-US" sz="1200" b="1" dirty="0" smtClean="0"/>
                        <a:t>99</a:t>
                      </a:r>
                      <a:r>
                        <a:rPr lang="sr-Cyrl-RS" sz="1200" b="1" dirty="0" smtClean="0"/>
                        <a:t>0</a:t>
                      </a:r>
                      <a:endParaRPr lang="en-US" sz="1200" b="1" dirty="0"/>
                    </a:p>
                  </a:txBody>
                  <a:tcPr/>
                </a:tc>
                <a:tc>
                  <a:txBody>
                    <a:bodyPr/>
                    <a:lstStyle/>
                    <a:p>
                      <a:pPr algn="ctr"/>
                      <a:r>
                        <a:rPr lang="sr-Cyrl-RS" sz="1200" b="1" dirty="0" smtClean="0"/>
                        <a:t>100</a:t>
                      </a:r>
                      <a:endParaRPr lang="en-US" sz="1200" b="1" dirty="0"/>
                    </a:p>
                  </a:txBody>
                  <a:tcPr/>
                </a:tc>
                <a:extLst>
                  <a:ext uri="{0D108BD9-81ED-4DB2-BD59-A6C34878D82A}">
                    <a16:rowId xmlns:a16="http://schemas.microsoft.com/office/drawing/2014/main" xmlns="" val="1490115251"/>
                  </a:ext>
                </a:extLst>
              </a:tr>
            </a:tbl>
          </a:graphicData>
        </a:graphic>
      </p:graphicFrame>
    </p:spTree>
    <p:extLst>
      <p:ext uri="{BB962C8B-B14F-4D97-AF65-F5344CB8AC3E}">
        <p14:creationId xmlns:p14="http://schemas.microsoft.com/office/powerpoint/2010/main" val="3422740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graphicFrame>
        <p:nvGraphicFramePr>
          <p:cNvPr id="6" name="Chart 5">
            <a:extLst>
              <a:ext uri="{FF2B5EF4-FFF2-40B4-BE49-F238E27FC236}">
                <a16:creationId xmlns:lc="http://schemas.openxmlformats.org/drawingml/2006/lockedCanvas" xmlns="" xmlns:a16="http://schemas.microsoft.com/office/drawing/2014/main" xmlns:xdr="http://schemas.openxmlformats.org/drawingml/2006/spreadsheetDrawing" id="{E67EA4FA-4D59-480A-942F-8112EB0273F8}"/>
              </a:ext>
            </a:extLst>
          </p:cNvPr>
          <p:cNvGraphicFramePr>
            <a:graphicFrameLocks/>
          </p:cNvGraphicFramePr>
          <p:nvPr>
            <p:extLst>
              <p:ext uri="{D42A27DB-BD31-4B8C-83A1-F6EECF244321}">
                <p14:modId xmlns:p14="http://schemas.microsoft.com/office/powerpoint/2010/main" val="3476915617"/>
              </p:ext>
            </p:extLst>
          </p:nvPr>
        </p:nvGraphicFramePr>
        <p:xfrm>
          <a:off x="179512" y="1028700"/>
          <a:ext cx="8496944" cy="54246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5339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356992"/>
            <a:ext cx="3623581" cy="24157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064" y="433254"/>
            <a:ext cx="3739344" cy="24928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332656"/>
            <a:ext cx="4041138" cy="26940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501008"/>
            <a:ext cx="4002130" cy="292655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000" b="1" dirty="0"/>
              <a:t>Расходи буџета расподељени по буџетским корисницима</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1049695"/>
              </p:ext>
            </p:extLst>
          </p:nvPr>
        </p:nvGraphicFramePr>
        <p:xfrm>
          <a:off x="683569" y="1417633"/>
          <a:ext cx="7488833" cy="5261211"/>
        </p:xfrm>
        <a:graphic>
          <a:graphicData uri="http://schemas.openxmlformats.org/drawingml/2006/table">
            <a:tbl>
              <a:tblPr firstRow="1" firstCol="1" bandRow="1">
                <a:tableStyleId>{8799B23B-EC83-4686-B30A-512413B5E67A}</a:tableStyleId>
              </a:tblPr>
              <a:tblGrid>
                <a:gridCol w="577545">
                  <a:extLst>
                    <a:ext uri="{9D8B030D-6E8A-4147-A177-3AD203B41FA5}">
                      <a16:colId xmlns:a16="http://schemas.microsoft.com/office/drawing/2014/main" xmlns="" val="20000"/>
                    </a:ext>
                  </a:extLst>
                </a:gridCol>
                <a:gridCol w="4427843">
                  <a:extLst>
                    <a:ext uri="{9D8B030D-6E8A-4147-A177-3AD203B41FA5}">
                      <a16:colId xmlns:a16="http://schemas.microsoft.com/office/drawing/2014/main" xmlns="" val="20001"/>
                    </a:ext>
                  </a:extLst>
                </a:gridCol>
                <a:gridCol w="1619347">
                  <a:extLst>
                    <a:ext uri="{9D8B030D-6E8A-4147-A177-3AD203B41FA5}">
                      <a16:colId xmlns:a16="http://schemas.microsoft.com/office/drawing/2014/main" xmlns="" val="20002"/>
                    </a:ext>
                  </a:extLst>
                </a:gridCol>
                <a:gridCol w="864098">
                  <a:extLst>
                    <a:ext uri="{9D8B030D-6E8A-4147-A177-3AD203B41FA5}">
                      <a16:colId xmlns:a16="http://schemas.microsoft.com/office/drawing/2014/main" xmlns="" val="20003"/>
                    </a:ext>
                  </a:extLst>
                </a:gridCol>
              </a:tblGrid>
              <a:tr h="545592">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spcBef>
                          <a:spcPts val="0"/>
                        </a:spcBef>
                        <a:spcAft>
                          <a:spcPts val="0"/>
                        </a:spcAft>
                      </a:pPr>
                      <a:r>
                        <a:rPr lang="en-US" sz="1200" dirty="0" err="1">
                          <a:effectLst/>
                        </a:rPr>
                        <a:t>Назив</a:t>
                      </a:r>
                      <a:r>
                        <a:rPr lang="en-US" sz="1200" dirty="0">
                          <a:effectLst/>
                        </a:rPr>
                        <a:t> </a:t>
                      </a:r>
                      <a:r>
                        <a:rPr lang="sr-Cyrl-RS" sz="1200" dirty="0">
                          <a:effectLst/>
                        </a:rPr>
                        <a:t>буџетског </a:t>
                      </a:r>
                      <a:r>
                        <a:rPr lang="en-US" sz="1200" dirty="0" err="1">
                          <a:effectLst/>
                        </a:rPr>
                        <a:t>корисника</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из Одлуке о буџету за </a:t>
                      </a:r>
                      <a:r>
                        <a:rPr lang="sr-Cyrl-RS" sz="1200" dirty="0" smtClean="0"/>
                        <a:t>2020. </a:t>
                      </a:r>
                      <a:r>
                        <a:rPr lang="sr-Cyrl-RS" sz="1200" dirty="0"/>
                        <a:t>годину  (износ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a16="http://schemas.microsoft.com/office/drawing/2014/main" xmlns="" val="10000"/>
                  </a:ext>
                </a:extLst>
              </a:tr>
              <a:tr h="211911">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34.195.000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0,71</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224722">
                <a:tc>
                  <a:txBody>
                    <a:bodyPr/>
                    <a:lstStyle/>
                    <a:p>
                      <a:pPr marL="0" marR="0" algn="ctr">
                        <a:spcBef>
                          <a:spcPts val="0"/>
                        </a:spcBef>
                        <a:spcAft>
                          <a:spcPts val="0"/>
                        </a:spcAft>
                      </a:pPr>
                      <a:r>
                        <a:rPr lang="en-US" sz="1000">
                          <a:effectLst/>
                        </a:rPr>
                        <a:t>2.</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14.290.000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0,48</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2"/>
                  </a:ext>
                </a:extLst>
              </a:tr>
              <a:tr h="211911">
                <a:tc>
                  <a:txBody>
                    <a:bodyPr/>
                    <a:lstStyle/>
                    <a:p>
                      <a:pPr marL="0" marR="0" algn="ctr">
                        <a:spcBef>
                          <a:spcPts val="0"/>
                        </a:spcBef>
                        <a:spcAft>
                          <a:spcPts val="0"/>
                        </a:spcAft>
                      </a:pPr>
                      <a:r>
                        <a:rPr lang="en-US" sz="1000">
                          <a:effectLst/>
                        </a:rPr>
                        <a:t>3.</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20.920.000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0,98</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3"/>
                  </a:ext>
                </a:extLst>
              </a:tr>
              <a:tr h="211911">
                <a:tc>
                  <a:txBody>
                    <a:bodyPr/>
                    <a:lstStyle/>
                    <a:p>
                      <a:pPr marL="0" marR="0" algn="ctr">
                        <a:spcBef>
                          <a:spcPts val="0"/>
                        </a:spcBef>
                        <a:spcAft>
                          <a:spcPts val="0"/>
                        </a:spcAft>
                      </a:pPr>
                      <a:r>
                        <a:rPr lang="en-US" sz="1000">
                          <a:effectLst/>
                        </a:rPr>
                        <a:t>4.</a:t>
                      </a:r>
                      <a:endParaRPr lang="en-US" sz="120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Times New Roman"/>
                          <a:ea typeface="Times New Roman"/>
                        </a:rPr>
                        <a:t>5.988.000</a:t>
                      </a:r>
                      <a:endParaRPr lang="en-US" sz="1200" dirty="0" smtClean="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0,27</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4"/>
                  </a:ext>
                </a:extLst>
              </a:tr>
              <a:tr h="211911">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r>
                        <a:rPr lang="sr-Latn-RS" sz="1500" dirty="0" smtClean="0">
                          <a:effectLst/>
                        </a:rPr>
                        <a:t> – </a:t>
                      </a:r>
                      <a:r>
                        <a:rPr lang="sr-Cyrl-RS" sz="1500" dirty="0" smtClean="0">
                          <a:effectLst/>
                        </a:rPr>
                        <a:t>за функционисање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342.735.403</a:t>
                      </a:r>
                      <a:endParaRPr lang="en-US" sz="1200" dirty="0">
                        <a:solidFill>
                          <a:schemeClr val="tx1"/>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7</a:t>
                      </a:r>
                      <a:r>
                        <a:rPr lang="en-US" sz="1200" dirty="0" smtClean="0">
                          <a:effectLst/>
                          <a:latin typeface="Times New Roman"/>
                          <a:ea typeface="Times New Roman"/>
                        </a:rPr>
                        <a:t>1</a:t>
                      </a:r>
                      <a:r>
                        <a:rPr lang="sr-Cyrl-RS" sz="1200" dirty="0" smtClean="0">
                          <a:effectLst/>
                          <a:latin typeface="Times New Roman"/>
                          <a:ea typeface="Times New Roman"/>
                        </a:rPr>
                        <a:t>,</a:t>
                      </a:r>
                      <a:r>
                        <a:rPr lang="en-US" sz="1200" dirty="0" smtClean="0">
                          <a:effectLst/>
                          <a:latin typeface="Times New Roman"/>
                          <a:ea typeface="Times New Roman"/>
                        </a:rPr>
                        <a:t>13</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5"/>
                  </a:ext>
                </a:extLst>
              </a:tr>
              <a:tr h="33369">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smtClean="0">
                          <a:effectLst/>
                        </a:rPr>
                        <a:t>заједнице</a:t>
                      </a:r>
                      <a:r>
                        <a:rPr lang="sr-Cyrl-RS" sz="1500" dirty="0" smtClean="0">
                          <a:effectLst/>
                        </a:rPr>
                        <a:t> – за функционисање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21.620.000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1,56</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6"/>
                  </a:ext>
                </a:extLst>
              </a:tr>
              <a:tr h="236358">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Основне</a:t>
                      </a:r>
                      <a:r>
                        <a:rPr lang="en-US" sz="1500" dirty="0">
                          <a:effectLst/>
                        </a:rPr>
                        <a:t> </a:t>
                      </a:r>
                      <a:r>
                        <a:rPr lang="en-US" sz="1500" dirty="0" err="1">
                          <a:effectLst/>
                        </a:rPr>
                        <a:t>школе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142.371.445</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6,43</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7"/>
                  </a:ext>
                </a:extLst>
              </a:tr>
              <a:tr h="211911">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Средње</a:t>
                      </a:r>
                      <a:r>
                        <a:rPr lang="en-US" sz="1500" dirty="0">
                          <a:effectLst/>
                        </a:rPr>
                        <a:t> </a:t>
                      </a:r>
                      <a:r>
                        <a:rPr lang="en-US" sz="1500" dirty="0" err="1">
                          <a:effectLst/>
                        </a:rPr>
                        <a:t>школе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66.728.631</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2,86</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8"/>
                  </a:ext>
                </a:extLst>
              </a:tr>
              <a:tr h="211911">
                <a:tc>
                  <a:txBody>
                    <a:bodyPr/>
                    <a:lstStyle/>
                    <a:p>
                      <a:pPr marL="0" marR="0" algn="ctr">
                        <a:spcBef>
                          <a:spcPts val="0"/>
                        </a:spcBef>
                        <a:spcAft>
                          <a:spcPts val="0"/>
                        </a:spcAft>
                      </a:pPr>
                      <a:r>
                        <a:rPr lang="en-US" sz="1000">
                          <a:effectLst/>
                        </a:rPr>
                        <a:t>9.</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47.915.000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1,80</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09"/>
                  </a:ext>
                </a:extLst>
              </a:tr>
              <a:tr h="211911">
                <a:tc>
                  <a:txBody>
                    <a:bodyPr/>
                    <a:lstStyle/>
                    <a:p>
                      <a:pPr marL="0" marR="0" algn="ctr">
                        <a:spcBef>
                          <a:spcPts val="0"/>
                        </a:spcBef>
                        <a:spcAft>
                          <a:spcPts val="0"/>
                        </a:spcAft>
                      </a:pPr>
                      <a:r>
                        <a:rPr lang="en-US" sz="1000">
                          <a:effectLst/>
                        </a:rPr>
                        <a:t>10.</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a:t>
                      </a:r>
                      <a:r>
                        <a:rPr lang="en-US" sz="1500" dirty="0" err="1" smtClean="0">
                          <a:effectLst/>
                        </a:rPr>
                        <a:t>Библиотека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20.280.000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0,98</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0"/>
                  </a:ext>
                </a:extLst>
              </a:tr>
              <a:tr h="211911">
                <a:tc>
                  <a:txBody>
                    <a:bodyPr/>
                    <a:lstStyle/>
                    <a:p>
                      <a:pPr marL="0" marR="0" algn="ctr">
                        <a:spcBef>
                          <a:spcPts val="0"/>
                        </a:spcBef>
                        <a:spcAft>
                          <a:spcPts val="0"/>
                        </a:spcAft>
                      </a:pPr>
                      <a:r>
                        <a:rPr lang="en-US" sz="1000">
                          <a:effectLst/>
                        </a:rPr>
                        <a:t>11.</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Центар</a:t>
                      </a:r>
                      <a:r>
                        <a:rPr lang="en-US" sz="1500" dirty="0">
                          <a:effectLst/>
                        </a:rPr>
                        <a:t> </a:t>
                      </a:r>
                      <a:r>
                        <a:rPr lang="en-US" sz="1500" dirty="0" err="1">
                          <a:effectLst/>
                        </a:rPr>
                        <a:t>за</a:t>
                      </a:r>
                      <a:r>
                        <a:rPr lang="en-US" sz="1500" dirty="0">
                          <a:effectLst/>
                        </a:rPr>
                        <a:t> </a:t>
                      </a:r>
                      <a:r>
                        <a:rPr lang="en-US" sz="1500" dirty="0" err="1">
                          <a:effectLst/>
                        </a:rPr>
                        <a:t>социјални</a:t>
                      </a:r>
                      <a:r>
                        <a:rPr lang="en-US" sz="1500" dirty="0">
                          <a:effectLst/>
                        </a:rPr>
                        <a:t> </a:t>
                      </a:r>
                      <a:r>
                        <a:rPr lang="en-US" sz="1500" dirty="0" err="1">
                          <a:effectLst/>
                        </a:rPr>
                        <a:t>рад</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45.000.000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1,75</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1"/>
                  </a:ext>
                </a:extLst>
              </a:tr>
              <a:tr h="211911">
                <a:tc>
                  <a:txBody>
                    <a:bodyPr/>
                    <a:lstStyle/>
                    <a:p>
                      <a:pPr marL="0" marR="0" algn="ctr">
                        <a:spcBef>
                          <a:spcPts val="0"/>
                        </a:spcBef>
                        <a:spcAft>
                          <a:spcPts val="0"/>
                        </a:spcAft>
                      </a:pPr>
                      <a:r>
                        <a:rPr lang="en-US" sz="1000">
                          <a:effectLst/>
                        </a:rPr>
                        <a:t>12.</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err="1">
                          <a:effectLst/>
                        </a:rPr>
                        <a:t>редшколска</a:t>
                      </a:r>
                      <a:r>
                        <a:rPr lang="sr-Cyrl-RS" sz="1500" dirty="0">
                          <a:effectLst/>
                        </a:rPr>
                        <a:t> установа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186.535.510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8,07</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2"/>
                  </a:ext>
                </a:extLst>
              </a:tr>
              <a:tr h="211911">
                <a:tc>
                  <a:txBody>
                    <a:bodyPr/>
                    <a:lstStyle/>
                    <a:p>
                      <a:pPr marL="0" marR="0" algn="ctr">
                        <a:spcBef>
                          <a:spcPts val="0"/>
                        </a:spcBef>
                        <a:spcAft>
                          <a:spcPts val="0"/>
                        </a:spcAft>
                      </a:pPr>
                      <a:r>
                        <a:rPr lang="en-US" sz="1000">
                          <a:effectLst/>
                        </a:rPr>
                        <a:t>13.</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Дом</a:t>
                      </a:r>
                      <a:r>
                        <a:rPr lang="en-US" sz="1500" dirty="0">
                          <a:effectLst/>
                        </a:rPr>
                        <a:t> </a:t>
                      </a:r>
                      <a:r>
                        <a:rPr lang="en-US" sz="1500" dirty="0" err="1" smtClean="0">
                          <a:effectLst/>
                        </a:rPr>
                        <a:t>здравља</a:t>
                      </a:r>
                      <a:r>
                        <a:rPr lang="sr-Cyrl-RS" sz="1500" dirty="0" smtClean="0">
                          <a:effectLst/>
                        </a:rPr>
                        <a:t> и апотека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27</a:t>
                      </a:r>
                      <a:r>
                        <a:rPr lang="sr-Cyrl-RS" sz="1200" dirty="0" smtClean="0">
                          <a:effectLst/>
                          <a:latin typeface="Times New Roman"/>
                          <a:ea typeface="Times New Roman"/>
                        </a:rPr>
                        <a:t>.</a:t>
                      </a:r>
                      <a:r>
                        <a:rPr lang="sr-Latn-RS" sz="1200" dirty="0" smtClean="0">
                          <a:effectLst/>
                          <a:latin typeface="Times New Roman"/>
                          <a:ea typeface="Times New Roman"/>
                        </a:rPr>
                        <a:t>813</a:t>
                      </a:r>
                      <a:r>
                        <a:rPr lang="sr-Cyrl-RS" sz="1200" dirty="0" smtClean="0">
                          <a:effectLst/>
                          <a:latin typeface="Times New Roman"/>
                          <a:ea typeface="Times New Roman"/>
                        </a:rPr>
                        <a:t>.</a:t>
                      </a:r>
                      <a:r>
                        <a:rPr lang="sr-Latn-RS" sz="1200" dirty="0" smtClean="0">
                          <a:effectLst/>
                          <a:latin typeface="Times New Roman"/>
                          <a:ea typeface="Times New Roman"/>
                        </a:rPr>
                        <a:t>251</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0,42</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3"/>
                  </a:ext>
                </a:extLst>
              </a:tr>
              <a:tr h="211911">
                <a:tc>
                  <a:txBody>
                    <a:bodyPr/>
                    <a:lstStyle/>
                    <a:p>
                      <a:pPr marL="0" marR="0" algn="ctr">
                        <a:spcBef>
                          <a:spcPts val="0"/>
                        </a:spcBef>
                        <a:spcAft>
                          <a:spcPts val="0"/>
                        </a:spcAft>
                      </a:pPr>
                      <a:r>
                        <a:rPr lang="en-US" sz="1000">
                          <a:effectLst/>
                        </a:rPr>
                        <a:t>14.</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a:effectLst/>
                        </a:rPr>
                        <a:t>организација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36.035.000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1,20</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4"/>
                  </a:ext>
                </a:extLst>
              </a:tr>
              <a:tr h="211911">
                <a:tc>
                  <a:txBody>
                    <a:bodyPr/>
                    <a:lstStyle/>
                    <a:p>
                      <a:pPr marL="0" marR="0" algn="ctr">
                        <a:spcBef>
                          <a:spcPts val="0"/>
                        </a:spcBef>
                        <a:spcAft>
                          <a:spcPts val="0"/>
                        </a:spcAft>
                      </a:pPr>
                      <a:r>
                        <a:rPr lang="en-US" sz="1000">
                          <a:effectLst/>
                        </a:rPr>
                        <a:t>15.</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mn-lt"/>
                          <a:ea typeface="Times New Roman"/>
                        </a:rPr>
                        <a:t>17.614.000</a:t>
                      </a:r>
                      <a:endParaRPr lang="sr-Latn-RS" sz="1200" dirty="0" smtClean="0"/>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0,64</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5"/>
                  </a:ext>
                </a:extLst>
              </a:tr>
              <a:tr h="219353">
                <a:tc>
                  <a:txBody>
                    <a:bodyPr/>
                    <a:lstStyle/>
                    <a:p>
                      <a:pPr marL="0" marR="0" algn="ctr">
                        <a:spcBef>
                          <a:spcPts val="0"/>
                        </a:spcBef>
                        <a:spcAft>
                          <a:spcPts val="0"/>
                        </a:spcAft>
                      </a:pPr>
                      <a:r>
                        <a:rPr lang="en-US" sz="1000">
                          <a:effectLst/>
                        </a:rPr>
                        <a:t>16.</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effectLst/>
                          <a:latin typeface="Times New Roman"/>
                          <a:ea typeface="Times New Roman"/>
                        </a:rPr>
                        <a:t>12.400.000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0,57</a:t>
                      </a: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6"/>
                  </a:ext>
                </a:extLst>
              </a:tr>
              <a:tr h="211911">
                <a:tc>
                  <a:txBody>
                    <a:bodyPr/>
                    <a:lstStyle/>
                    <a:p>
                      <a:pPr marL="0" marR="0" algn="ctr">
                        <a:spcBef>
                          <a:spcPts val="0"/>
                        </a:spcBef>
                        <a:spcAft>
                          <a:spcPts val="0"/>
                        </a:spcAft>
                      </a:pPr>
                      <a:r>
                        <a:rPr lang="en-US" sz="1000">
                          <a:effectLst/>
                        </a:rPr>
                        <a:t>17.</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Градски</a:t>
                      </a:r>
                      <a:r>
                        <a:rPr lang="sr-Cyrl-RS" sz="1500" baseline="0" dirty="0" smtClean="0">
                          <a:effectLst/>
                          <a:latin typeface="+mn-lt"/>
                          <a:ea typeface="Times New Roman"/>
                        </a:rPr>
                        <a:t> Музеј</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t>41.490.000</a:t>
                      </a:r>
                      <a:endParaRPr lang="sr-Latn-RS" sz="1200" dirty="0" smtClean="0"/>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7"/>
                  </a:ext>
                </a:extLst>
              </a:tr>
              <a:tr h="211911">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just">
                        <a:spcBef>
                          <a:spcPts val="0"/>
                        </a:spcBef>
                        <a:spcAft>
                          <a:spcPts val="0"/>
                        </a:spcAft>
                      </a:pPr>
                      <a:endParaRPr lang="sr-Cyrl-RS" sz="1200" dirty="0" smtClean="0">
                        <a:effectLst/>
                        <a:latin typeface="+mn-lt"/>
                        <a:ea typeface="Times New Roman"/>
                      </a:endParaRPr>
                    </a:p>
                  </a:txBody>
                  <a:tcPr marL="68580" marR="68580" marT="0" marB="0"/>
                </a:tc>
                <a:tc>
                  <a:txBody>
                    <a:bodyPr/>
                    <a:lstStyle/>
                    <a:p>
                      <a:pPr algn="r"/>
                      <a:endParaRPr lang="sr-Latn-RS" sz="1200" dirty="0"/>
                    </a:p>
                  </a:txBody>
                  <a:tcPr marL="68580" marR="68580" marT="0" marB="0" anchor="b"/>
                </a:tc>
                <a:tc>
                  <a:txBody>
                    <a:bodyPr/>
                    <a:lstStyle/>
                    <a:p>
                      <a:pPr algn="r"/>
                      <a:endParaRPr lang="sr-Latn-RS" sz="1200" dirty="0"/>
                    </a:p>
                  </a:txBody>
                  <a:tcPr marL="68580" marR="68580" marT="0" marB="0" anchor="b"/>
                </a:tc>
                <a:extLst>
                  <a:ext uri="{0D108BD9-81ED-4DB2-BD59-A6C34878D82A}">
                    <a16:rowId xmlns:a16="http://schemas.microsoft.com/office/drawing/2014/main" xmlns="" val="10018"/>
                  </a:ext>
                </a:extLst>
              </a:tr>
              <a:tr h="211911">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just">
                        <a:spcBef>
                          <a:spcPts val="0"/>
                        </a:spcBef>
                        <a:spcAft>
                          <a:spcPts val="0"/>
                        </a:spcAft>
                      </a:pPr>
                      <a:endParaRPr lang="en-US" sz="1200" dirty="0">
                        <a:effectLst/>
                        <a:latin typeface="+mn-lt"/>
                        <a:ea typeface="Times New Roman"/>
                      </a:endParaRPr>
                    </a:p>
                  </a:txBody>
                  <a:tcPr marL="68580" marR="68580" marT="0" marB="0"/>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19"/>
                  </a:ext>
                </a:extLst>
              </a:tr>
              <a:tr h="211911">
                <a:tc>
                  <a:txBody>
                    <a:bodyPr/>
                    <a:lstStyle/>
                    <a:p>
                      <a:pPr marL="0" marR="0" algn="ct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ctr">
                        <a:spcBef>
                          <a:spcPts val="0"/>
                        </a:spcBef>
                        <a:spcAft>
                          <a:spcPts val="0"/>
                        </a:spcAft>
                      </a:pPr>
                      <a:endParaRPr lang="en-US" sz="1200" b="1" dirty="0">
                        <a:effectLst/>
                        <a:latin typeface="Times New Roman"/>
                        <a:ea typeface="Times New Roman"/>
                      </a:endParaRPr>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a16="http://schemas.microsoft.com/office/drawing/2014/main" xmlns=""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847613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39571545"/>
              </p:ext>
            </p:extLst>
          </p:nvPr>
        </p:nvGraphicFramePr>
        <p:xfrm>
          <a:off x="899592" y="1340769"/>
          <a:ext cx="7560841" cy="5121565"/>
        </p:xfrm>
        <a:graphic>
          <a:graphicData uri="http://schemas.openxmlformats.org/drawingml/2006/table">
            <a:tbl>
              <a:tblPr firstRow="1" firstCol="1" bandRow="1">
                <a:tableStyleId>{E8B1032C-EA38-4F05-BA0D-38AFFFC7BED3}</a:tableStyleId>
              </a:tblPr>
              <a:tblGrid>
                <a:gridCol w="4189050">
                  <a:extLst>
                    <a:ext uri="{9D8B030D-6E8A-4147-A177-3AD203B41FA5}">
                      <a16:colId xmlns:a16="http://schemas.microsoft.com/office/drawing/2014/main" xmlns="" val="20000"/>
                    </a:ext>
                  </a:extLst>
                </a:gridCol>
                <a:gridCol w="991931">
                  <a:extLst>
                    <a:ext uri="{9D8B030D-6E8A-4147-A177-3AD203B41FA5}">
                      <a16:colId xmlns:a16="http://schemas.microsoft.com/office/drawing/2014/main" xmlns="" val="20001"/>
                    </a:ext>
                  </a:extLst>
                </a:gridCol>
                <a:gridCol w="1189930">
                  <a:extLst>
                    <a:ext uri="{9D8B030D-6E8A-4147-A177-3AD203B41FA5}">
                      <a16:colId xmlns:a16="http://schemas.microsoft.com/office/drawing/2014/main" xmlns="" val="20002"/>
                    </a:ext>
                  </a:extLst>
                </a:gridCol>
                <a:gridCol w="1189930">
                  <a:extLst>
                    <a:ext uri="{9D8B030D-6E8A-4147-A177-3AD203B41FA5}">
                      <a16:colId xmlns:a16="http://schemas.microsoft.com/office/drawing/2014/main" xmlns="" val="20003"/>
                    </a:ext>
                  </a:extLst>
                </a:gridCol>
              </a:tblGrid>
              <a:tr h="288031">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600" dirty="0">
                          <a:effectLst/>
                        </a:rPr>
                        <a:t>Планирана средства (и</a:t>
                      </a:r>
                      <a:r>
                        <a:rPr lang="en-US" sz="1600" dirty="0" err="1">
                          <a:effectLst/>
                        </a:rPr>
                        <a:t>знос</a:t>
                      </a:r>
                      <a:r>
                        <a:rPr lang="en-US" sz="1600" dirty="0">
                          <a:effectLst/>
                        </a:rPr>
                        <a:t> у </a:t>
                      </a:r>
                      <a:r>
                        <a:rPr lang="en-US" sz="1600" dirty="0" err="1">
                          <a:effectLst/>
                        </a:rPr>
                        <a:t>динарима</a:t>
                      </a:r>
                      <a:r>
                        <a:rPr lang="sr-Cyrl-RS" sz="1600" dirty="0">
                          <a:effectLst/>
                        </a:rPr>
                        <a:t>)</a:t>
                      </a:r>
                      <a:endParaRPr lang="en-US" sz="16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88931">
                <a:tc vMerge="1">
                  <a:txBody>
                    <a:bodyPr/>
                    <a:lstStyle/>
                    <a:p>
                      <a:endParaRPr lang="en-US"/>
                    </a:p>
                  </a:txBody>
                  <a:tcPr/>
                </a:tc>
                <a:tc>
                  <a:txBody>
                    <a:bodyPr/>
                    <a:lstStyle/>
                    <a:p>
                      <a:pPr marL="0" marR="0" algn="ctr">
                        <a:spcBef>
                          <a:spcPts val="0"/>
                        </a:spcBef>
                        <a:spcAft>
                          <a:spcPts val="0"/>
                        </a:spcAft>
                      </a:pPr>
                      <a:r>
                        <a:rPr lang="en-US" sz="1500" dirty="0" smtClean="0">
                          <a:effectLst/>
                        </a:rPr>
                        <a:t>2020</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2021</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2022</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en-US" sz="1100" dirty="0" smtClean="0">
                          <a:effectLst/>
                          <a:latin typeface="Times New Roman"/>
                          <a:ea typeface="Times New Roman"/>
                        </a:rPr>
                        <a:t>52</a:t>
                      </a:r>
                      <a:r>
                        <a:rPr lang="sr-Cyrl-RS" sz="1100" dirty="0" smtClean="0">
                          <a:effectLst/>
                          <a:latin typeface="Times New Roman"/>
                          <a:ea typeface="Times New Roman"/>
                        </a:rPr>
                        <a:t>.000.000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a16="http://schemas.microsoft.com/office/drawing/2014/main" xmlns="" val="10002"/>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2.Ново градско гробље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3"/>
                  </a:ext>
                </a:extLst>
              </a:tr>
              <a:tr h="39549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3.Изградња спортског терена у насељеном месту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2.500.000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4"/>
                  </a:ext>
                </a:extLst>
              </a:tr>
              <a:tr h="197745">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4.Изградња објекта за трајни смештај паса</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5"/>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5.Изградња канализационе мреже у Вршцу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76.000.000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6"/>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6.Месне заједнице,средства самодоприноса (МЗ Шушара,МЗ Уљма,МЗ Павлиш,МЗ Избиште,МЗ Влајковац)</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21.862.668</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7"/>
                  </a:ext>
                </a:extLst>
              </a:tr>
              <a:tr h="39549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7.Изградња канализације</a:t>
                      </a:r>
                      <a:r>
                        <a:rPr lang="sr-Cyrl-RS" sz="1100" baseline="0" dirty="0" smtClean="0">
                          <a:effectLst/>
                          <a:latin typeface="Arial Narrow" pitchFamily="34" charset="0"/>
                          <a:ea typeface="Times New Roman"/>
                          <a:cs typeface="Rod" pitchFamily="49" charset="-79"/>
                        </a:rPr>
                        <a:t> употребљених отпадних вода у насељеном месту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82.000.000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82.000.000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8"/>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8.Набавка земљишта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9"/>
                  </a:ext>
                </a:extLst>
              </a:tr>
              <a:tr h="328182">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0"/>
                  </a:ext>
                </a:extLst>
              </a:tr>
              <a:tr h="328182">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1"/>
                  </a:ext>
                </a:extLst>
              </a:tr>
              <a:tr h="395491">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2"/>
                  </a:ext>
                </a:extLst>
              </a:tr>
              <a:tr h="328182">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3"/>
                  </a:ext>
                </a:extLst>
              </a:tr>
              <a:tr h="328182">
                <a:tc>
                  <a:txBody>
                    <a:bodyPr/>
                    <a:lstStyle/>
                    <a:p>
                      <a:pPr marL="0" marR="0" algn="r">
                        <a:spcBef>
                          <a:spcPts val="0"/>
                        </a:spcBef>
                        <a:spcAft>
                          <a:spcPts val="0"/>
                        </a:spcAft>
                      </a:pPr>
                      <a:r>
                        <a:rPr lang="sr-Cyrl-RS" sz="1100" dirty="0" smtClean="0">
                          <a:effectLst/>
                          <a:latin typeface="Arial Narrow" pitchFamily="34" charset="0"/>
                          <a:ea typeface="Times New Roman"/>
                          <a:cs typeface="Rod" pitchFamily="49" charset="-79"/>
                        </a:rPr>
                        <a:t>УКУПНО:</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b="1" dirty="0" smtClean="0">
                          <a:effectLst/>
                          <a:latin typeface="Times New Roman"/>
                          <a:ea typeface="Times New Roman"/>
                        </a:rPr>
                        <a:t>287.362.668</a:t>
                      </a: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b="1" dirty="0" smtClean="0">
                          <a:effectLst/>
                          <a:latin typeface="Times New Roman"/>
                          <a:ea typeface="Times New Roman"/>
                        </a:rPr>
                        <a:t>90.000.000</a:t>
                      </a: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капитални пројекти</a:t>
            </a:r>
            <a:endParaRPr lang="en-US" sz="3000" dirty="0"/>
          </a:p>
        </p:txBody>
      </p:sp>
    </p:spTree>
    <p:extLst>
      <p:ext uri="{BB962C8B-B14F-4D97-AF65-F5344CB8AC3E}">
        <p14:creationId xmlns:p14="http://schemas.microsoft.com/office/powerpoint/2010/main" val="21742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F7CB4A-67E9-4969-9378-2F9471CD2B89}"/>
              </a:ext>
            </a:extLst>
          </p:cNvPr>
          <p:cNvSpPr>
            <a:spLocks noGrp="1"/>
          </p:cNvSpPr>
          <p:nvPr>
            <p:ph type="title"/>
          </p:nvPr>
        </p:nvSpPr>
        <p:spPr>
          <a:xfrm>
            <a:off x="457200" y="274638"/>
            <a:ext cx="8229600" cy="994686"/>
          </a:xfrm>
        </p:spPr>
        <p:txBody>
          <a:bodyPr>
            <a:normAutofit/>
          </a:bodyPr>
          <a:lstStyle/>
          <a:p>
            <a:r>
              <a:rPr lang="sr-Cyrl-RS" sz="2800" dirty="0"/>
              <a:t>Најважнији пројекти</a:t>
            </a:r>
            <a:r>
              <a:rPr lang="sr-Latn-RS" sz="2800" dirty="0"/>
              <a:t> </a:t>
            </a:r>
            <a:r>
              <a:rPr lang="sr-Cyrl-RS" sz="2800" dirty="0"/>
              <a:t>од интереса за локалну заједницу</a:t>
            </a:r>
            <a:endParaRPr lang="en-US" sz="2800" dirty="0"/>
          </a:p>
        </p:txBody>
      </p:sp>
      <p:sp>
        <p:nvSpPr>
          <p:cNvPr id="4" name="Slide Number Placeholder 3">
            <a:extLst>
              <a:ext uri="{FF2B5EF4-FFF2-40B4-BE49-F238E27FC236}">
                <a16:creationId xmlns:a16="http://schemas.microsoft.com/office/drawing/2014/main" xmlns="" id="{D60C8D17-1B6A-44A9-964C-1E30D9DBA61F}"/>
              </a:ext>
            </a:extLst>
          </p:cNvPr>
          <p:cNvSpPr>
            <a:spLocks noGrp="1"/>
          </p:cNvSpPr>
          <p:nvPr>
            <p:ph type="sldNum" sz="quarter" idx="12"/>
          </p:nvPr>
        </p:nvSpPr>
        <p:spPr/>
        <p:txBody>
          <a:bodyPr/>
          <a:lstStyle/>
          <a:p>
            <a:fld id="{75FB0A07-249F-4345-993B-6AB4700608B8}" type="slidenum">
              <a:rPr lang="en-US" smtClean="0"/>
              <a:pPr/>
              <a:t>22</a:t>
            </a:fld>
            <a:endParaRPr lang="en-US"/>
          </a:p>
        </p:txBody>
      </p:sp>
      <p:graphicFrame>
        <p:nvGraphicFramePr>
          <p:cNvPr id="5" name="Content Placeholder 7">
            <a:extLst>
              <a:ext uri="{FF2B5EF4-FFF2-40B4-BE49-F238E27FC236}">
                <a16:creationId xmlns:a16="http://schemas.microsoft.com/office/drawing/2014/main" xmlns="" id="{331EDB91-2BB9-44DA-8764-415DB494F761}"/>
              </a:ext>
            </a:extLst>
          </p:cNvPr>
          <p:cNvGraphicFramePr>
            <a:graphicFrameLocks noGrp="1"/>
          </p:cNvGraphicFramePr>
          <p:nvPr>
            <p:ph idx="1"/>
            <p:extLst>
              <p:ext uri="{D42A27DB-BD31-4B8C-83A1-F6EECF244321}">
                <p14:modId xmlns:p14="http://schemas.microsoft.com/office/powerpoint/2010/main" val="2036956423"/>
              </p:ext>
            </p:extLst>
          </p:nvPr>
        </p:nvGraphicFramePr>
        <p:xfrm>
          <a:off x="457200" y="1340768"/>
          <a:ext cx="7751203" cy="5031841"/>
        </p:xfrm>
        <a:graphic>
          <a:graphicData uri="http://schemas.openxmlformats.org/drawingml/2006/table">
            <a:tbl>
              <a:tblPr firstRow="1" firstCol="1" bandRow="1">
                <a:tableStyleId>{BDBED569-4797-4DF1-A0F4-6AAB3CD982D8}</a:tableStyleId>
              </a:tblPr>
              <a:tblGrid>
                <a:gridCol w="4294520">
                  <a:extLst>
                    <a:ext uri="{9D8B030D-6E8A-4147-A177-3AD203B41FA5}">
                      <a16:colId xmlns:a16="http://schemas.microsoft.com/office/drawing/2014/main" xmlns="" val="20000"/>
                    </a:ext>
                  </a:extLst>
                </a:gridCol>
                <a:gridCol w="1016905">
                  <a:extLst>
                    <a:ext uri="{9D8B030D-6E8A-4147-A177-3AD203B41FA5}">
                      <a16:colId xmlns:a16="http://schemas.microsoft.com/office/drawing/2014/main" xmlns="" val="20001"/>
                    </a:ext>
                  </a:extLst>
                </a:gridCol>
                <a:gridCol w="1219889">
                  <a:extLst>
                    <a:ext uri="{9D8B030D-6E8A-4147-A177-3AD203B41FA5}">
                      <a16:colId xmlns:a16="http://schemas.microsoft.com/office/drawing/2014/main" xmlns="" val="20002"/>
                    </a:ext>
                  </a:extLst>
                </a:gridCol>
                <a:gridCol w="1219889">
                  <a:extLst>
                    <a:ext uri="{9D8B030D-6E8A-4147-A177-3AD203B41FA5}">
                      <a16:colId xmlns:a16="http://schemas.microsoft.com/office/drawing/2014/main" xmlns="" val="20003"/>
                    </a:ext>
                  </a:extLst>
                </a:gridCol>
              </a:tblGrid>
              <a:tr h="518011">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600" dirty="0">
                          <a:effectLst/>
                        </a:rPr>
                        <a:t>Планирана средства (и</a:t>
                      </a:r>
                      <a:r>
                        <a:rPr lang="en-US" sz="1600" dirty="0" err="1">
                          <a:effectLst/>
                        </a:rPr>
                        <a:t>знос</a:t>
                      </a:r>
                      <a:r>
                        <a:rPr lang="en-US" sz="1600" dirty="0">
                          <a:effectLst/>
                        </a:rPr>
                        <a:t> у </a:t>
                      </a:r>
                      <a:r>
                        <a:rPr lang="en-US" sz="1600" dirty="0" err="1">
                          <a:effectLst/>
                        </a:rPr>
                        <a:t>динарима</a:t>
                      </a:r>
                      <a:r>
                        <a:rPr lang="sr-Cyrl-RS" sz="1600" dirty="0">
                          <a:effectLst/>
                        </a:rPr>
                        <a:t>)</a:t>
                      </a:r>
                      <a:endParaRPr lang="en-US" sz="16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80862">
                <a:tc vMerge="1">
                  <a:txBody>
                    <a:bodyPr/>
                    <a:lstStyle/>
                    <a:p>
                      <a:endParaRPr lang="en-US"/>
                    </a:p>
                  </a:txBody>
                  <a:tcPr/>
                </a:tc>
                <a:tc>
                  <a:txBody>
                    <a:bodyPr/>
                    <a:lstStyle/>
                    <a:p>
                      <a:pPr marL="0" marR="0" algn="ctr">
                        <a:spcBef>
                          <a:spcPts val="0"/>
                        </a:spcBef>
                        <a:spcAft>
                          <a:spcPts val="0"/>
                        </a:spcAft>
                      </a:pPr>
                      <a:r>
                        <a:rPr lang="en-US" sz="1500" dirty="0" smtClean="0">
                          <a:effectLst/>
                        </a:rPr>
                        <a:t>20</a:t>
                      </a:r>
                      <a:r>
                        <a:rPr lang="sr-Cyrl-RS" sz="1500" dirty="0" smtClean="0">
                          <a:effectLst/>
                        </a:rPr>
                        <a:t>20</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a:t>
                      </a:r>
                      <a:r>
                        <a:rPr lang="sr-Cyrl-RS" sz="1500" dirty="0" smtClean="0">
                          <a:effectLst/>
                        </a:rPr>
                        <a:t>21</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Cyrl-RS" sz="1500" dirty="0" smtClean="0">
                          <a:effectLst/>
                        </a:rPr>
                        <a:t>2</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a16="http://schemas.microsoft.com/office/drawing/2014/main" xmlns="" val="10001"/>
                  </a:ext>
                </a:extLst>
              </a:tr>
              <a:tr h="31901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 Изградња канализационе мреже у Вршцу</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76.000.000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2"/>
                  </a:ext>
                </a:extLst>
              </a:tr>
              <a:tr h="31901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 Изградња канализације</a:t>
                      </a:r>
                      <a:r>
                        <a:rPr lang="sr-Cyrl-RS" sz="1100" baseline="0" dirty="0" smtClean="0">
                          <a:effectLst/>
                          <a:latin typeface="Arial Narrow" pitchFamily="34" charset="0"/>
                          <a:ea typeface="Times New Roman"/>
                          <a:cs typeface="Rod" pitchFamily="49" charset="-79"/>
                        </a:rPr>
                        <a:t> употребљених отпадних вода у насељеном месту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82.000.000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82.000.000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solidFill>
                          <a:schemeClr val="tx1"/>
                        </a:solidFill>
                        <a:effectLst/>
                        <a:latin typeface="Times New Roman"/>
                        <a:ea typeface="Times New Roman"/>
                      </a:endParaRPr>
                    </a:p>
                  </a:txBody>
                  <a:tcPr marL="68580" marR="68580" marT="0" marB="0" anchor="ctr"/>
                </a:tc>
                <a:extLst>
                  <a:ext uri="{0D108BD9-81ED-4DB2-BD59-A6C34878D82A}">
                    <a16:rowId xmlns:a16="http://schemas.microsoft.com/office/drawing/2014/main" xmlns="" val="10003"/>
                  </a:ext>
                </a:extLst>
              </a:tr>
              <a:tr h="38444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 Изградња Новог гробља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Times New Roman"/>
                          <a:ea typeface="Times New Roman"/>
                        </a:rPr>
                        <a:t>20.000.000</a:t>
                      </a:r>
                      <a:endParaRPr lang="en-US" sz="1100" dirty="0" smtClean="0">
                        <a:effectLst/>
                        <a:latin typeface="Times New Roman"/>
                        <a:ea typeface="Times New Roman"/>
                      </a:endParaRPr>
                    </a:p>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Times New Roman"/>
                          <a:ea typeface="Times New Roman"/>
                        </a:rPr>
                        <a:t>8.000.000</a:t>
                      </a:r>
                      <a:endParaRPr lang="en-US" sz="1100" dirty="0" smtClean="0">
                        <a:effectLst/>
                        <a:latin typeface="Times New Roman"/>
                        <a:ea typeface="Times New Roman"/>
                      </a:endParaRPr>
                    </a:p>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4"/>
                  </a:ext>
                </a:extLst>
              </a:tr>
              <a:tr h="192222">
                <a:tc>
                  <a:txBody>
                    <a:bodyPr/>
                    <a:lstStyle/>
                    <a:p>
                      <a:pPr marL="0" marR="0">
                        <a:spcBef>
                          <a:spcPts val="0"/>
                        </a:spcBef>
                        <a:spcAft>
                          <a:spcPts val="0"/>
                        </a:spcAft>
                      </a:pP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5"/>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6"/>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7"/>
                  </a:ext>
                </a:extLst>
              </a:tr>
              <a:tr h="38444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8"/>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09"/>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0"/>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1"/>
                  </a:ext>
                </a:extLst>
              </a:tr>
              <a:tr h="38444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2"/>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3"/>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3320794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20</a:t>
            </a:r>
            <a:r>
              <a:rPr lang="sr-Cyrl-RS" dirty="0" smtClean="0"/>
              <a:t>. </a:t>
            </a:r>
            <a:r>
              <a:rPr lang="sr-Cyrl-RS" dirty="0"/>
              <a:t>годину, исту можете преузети на следећем линку интернет странице градске управе: </a:t>
            </a:r>
            <a:r>
              <a:rPr lang="sr-Cyrl-RS" dirty="0">
                <a:solidFill>
                  <a:srgbClr val="FF0000"/>
                </a:solidFill>
              </a:rPr>
              <a:t> </a:t>
            </a:r>
            <a:r>
              <a:rPr lang="sr-Cyrl-RS" dirty="0" smtClean="0">
                <a:solidFill>
                  <a:srgbClr val="FF0000"/>
                </a:solidFill>
              </a:rPr>
              <a:t> </a:t>
            </a:r>
            <a:r>
              <a:rPr lang="sr-Cyrl-RS" dirty="0" smtClean="0">
                <a:solidFill>
                  <a:srgbClr val="FF0000"/>
                </a:solidFill>
              </a:rPr>
              <a:t>  </a:t>
            </a:r>
            <a:r>
              <a:rPr lang="sr-Latn-RS" sz="2400" dirty="0" smtClean="0">
                <a:solidFill>
                  <a:srgbClr val="FF0000"/>
                </a:solidFill>
                <a:hlinkClick r:id="rId2"/>
              </a:rPr>
              <a:t>http</a:t>
            </a:r>
            <a:r>
              <a:rPr lang="sr-Latn-RS" sz="2400" dirty="0">
                <a:solidFill>
                  <a:srgbClr val="FF0000"/>
                </a:solidFill>
                <a:hlinkClick r:id="rId2"/>
              </a:rPr>
              <a:t>://www.vrsac.com/docs/sluzbeni_list/2019/sluzbeni%20list%20grada%20br%2016.pdf</a:t>
            </a:r>
            <a:endParaRPr lang="en-US" sz="2400"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xmlns="" id="{98AE72C1-4469-43B7-B387-2085293C7666}"/>
              </a:ext>
            </a:extLst>
          </p:cNvPr>
          <p:cNvSpPr>
            <a:spLocks noGrp="1"/>
          </p:cNvSpPr>
          <p:nvPr>
            <p:ph type="sldNum" sz="quarter" idx="12"/>
          </p:nvPr>
        </p:nvSpPr>
        <p:spPr/>
        <p:txBody>
          <a:bodyPr/>
          <a:lstStyle/>
          <a:p>
            <a:fld id="{75FB0A07-249F-4345-993B-6AB4700608B8}" type="slidenum">
              <a:rPr lang="en-US" smtClean="0"/>
              <a:pPr/>
              <a:t>23</a:t>
            </a:fld>
            <a:endParaRPr lang="en-US"/>
          </a:p>
        </p:txBody>
      </p:sp>
    </p:spTree>
    <p:extLst>
      <p:ext uri="{BB962C8B-B14F-4D97-AF65-F5344CB8AC3E}">
        <p14:creationId xmlns:p14="http://schemas.microsoft.com/office/powerpoint/2010/main"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801314"/>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742950" lvl="1" indent="-285750">
              <a:buFont typeface="Arial" panose="020B0604020202020204" pitchFamily="34" charset="0"/>
              <a:buChar char="•"/>
            </a:pPr>
            <a:r>
              <a:rPr lang="sr-Cyrl-RS" dirty="0"/>
              <a:t>Шта се променило у односу на </a:t>
            </a:r>
            <a:r>
              <a:rPr lang="sr-Cyrl-RS" dirty="0" smtClean="0"/>
              <a:t>201</a:t>
            </a:r>
            <a:r>
              <a:rPr lang="en-US" dirty="0" smtClean="0"/>
              <a:t>9</a:t>
            </a:r>
            <a:r>
              <a:rPr lang="sr-Cyrl-RS" dirty="0" smtClean="0"/>
              <a:t>. </a:t>
            </a:r>
            <a:r>
              <a:rPr lang="sr-Cyrl-RS" dirty="0"/>
              <a:t>годину?</a:t>
            </a:r>
          </a:p>
          <a:p>
            <a:pPr marL="342900" indent="-342900">
              <a:buFont typeface="+mj-lt"/>
              <a:buAutoNum type="arabicPeriod"/>
            </a:pPr>
            <a:r>
              <a:rPr lang="sr-Cyrl-RS" dirty="0"/>
              <a:t>На 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solidFill>
                  <a:srgbClr val="FF0000"/>
                </a:solidFill>
              </a:rPr>
              <a:t>Вршца </a:t>
            </a:r>
            <a:r>
              <a:rPr lang="sr-Cyrl-RS" dirty="0" smtClean="0"/>
              <a:t>за 20</a:t>
            </a:r>
            <a:r>
              <a:rPr lang="en-US" dirty="0" smtClean="0"/>
              <a:t>20</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p14="http://schemas.microsoft.com/office/powerpoint/2010/main"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a16="http://schemas.microsoft.com/office/drawing/2014/main" xmlns=""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a16="http://schemas.microsoft.com/office/drawing/2014/main" xmlns="" id="{E8E6BB9E-9E63-4256-A299-A33CF3B2B58A}"/>
              </a:ext>
            </a:extLst>
          </p:cNvPr>
          <p:cNvSpPr txBox="1">
            <a:spLocks noChangeArrowheads="1"/>
          </p:cNvSpPr>
          <p:nvPr/>
        </p:nvSpPr>
        <p:spPr>
          <a:xfrm>
            <a:off x="457200" y="1520825"/>
            <a:ext cx="4038600" cy="25562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града</a:t>
            </a:r>
          </a:p>
          <a:p>
            <a:pPr marL="0" indent="6350" defTabSz="209550">
              <a:buFontTx/>
              <a:buNone/>
            </a:pPr>
            <a:r>
              <a:rPr lang="ru-RU" altLang="en-US" sz="1700" dirty="0">
                <a:latin typeface="Calibri" panose="020F0502020204030204" pitchFamily="34" charset="0"/>
                <a:cs typeface="Calibri" panose="020F0502020204030204" pitchFamily="34" charset="0"/>
              </a:rPr>
              <a:t>	- Заштитник грађана</a:t>
            </a:r>
            <a:endParaRPr lang="sr-Latn-RS"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a16="http://schemas.microsoft.com/office/drawing/2014/main" xmlns=""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a:cs typeface="Calibri" panose="020F0502020204030204" pitchFamily="34" charset="0"/>
              </a:rPr>
              <a:t>	</a:t>
            </a: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a16="http://schemas.microsoft.com/office/drawing/2014/main" xmlns=""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дом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p14="http://schemas.microsoft.com/office/powerpoint/2010/main"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a16="http://schemas.microsoft.com/office/drawing/2014/main" xmlns=""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p14="http://schemas.microsoft.com/office/powerpoint/2010/main"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p14="http://schemas.microsoft.com/office/powerpoint/2010/main" val="1020464631"/>
              </p:ext>
            </p:extLst>
          </p:nvPr>
        </p:nvGraphicFramePr>
        <p:xfrm>
          <a:off x="1259632" y="1484784"/>
          <a:ext cx="6537920" cy="454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p14="http://schemas.microsoft.com/office/powerpoint/2010/main"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a16="http://schemas.microsoft.com/office/drawing/2014/main" xmlns=""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solidFill>
                  <a:srgbClr val="FF0000"/>
                </a:solidFill>
              </a:rPr>
              <a:t>Вршца </a:t>
            </a:r>
            <a:r>
              <a:rPr lang="sr-Cyrl-RS" sz="1700" dirty="0"/>
              <a:t>за </a:t>
            </a:r>
            <a:r>
              <a:rPr lang="sr-Cyrl-RS" sz="1700" dirty="0" smtClean="0"/>
              <a:t>20</a:t>
            </a:r>
            <a:r>
              <a:rPr lang="en-US" sz="1700" dirty="0" smtClean="0"/>
              <a:t>20</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t>Одлуком о буџету града </a:t>
            </a:r>
            <a:r>
              <a:rPr lang="sr-Cyrl-RS" sz="1700" dirty="0">
                <a:solidFill>
                  <a:srgbClr val="FF0000"/>
                </a:solidFill>
              </a:rPr>
              <a:t> </a:t>
            </a:r>
            <a:r>
              <a:rPr lang="sr-Cyrl-RS" sz="1700" dirty="0" smtClean="0">
                <a:solidFill>
                  <a:srgbClr val="FF0000"/>
                </a:solidFill>
              </a:rPr>
              <a:t>Вршца </a:t>
            </a:r>
            <a:r>
              <a:rPr lang="sr-Cyrl-RS" sz="1700" dirty="0" smtClean="0"/>
              <a:t> </a:t>
            </a:r>
            <a:r>
              <a:rPr lang="sr-Cyrl-RS" sz="1700" dirty="0"/>
              <a:t>за </a:t>
            </a:r>
            <a:r>
              <a:rPr lang="sr-Cyrl-RS" sz="1700" dirty="0" smtClean="0"/>
              <a:t>20</a:t>
            </a:r>
            <a:r>
              <a:rPr lang="en-US" sz="1700" dirty="0" smtClean="0"/>
              <a:t>20</a:t>
            </a:r>
            <a:r>
              <a:rPr lang="sr-Cyrl-RS" sz="1700" dirty="0" smtClean="0"/>
              <a:t>. </a:t>
            </a:r>
            <a:r>
              <a:rPr lang="sr-Cyrl-RS" sz="1700" dirty="0"/>
              <a:t>годину планирана су средства из буџета града у износу од</a:t>
            </a:r>
            <a:r>
              <a:rPr lang="en-GB" sz="1700" dirty="0">
                <a:solidFill>
                  <a:srgbClr val="FF0000"/>
                </a:solidFill>
              </a:rPr>
              <a:t> </a:t>
            </a:r>
            <a:r>
              <a:rPr lang="en-US" sz="1700" dirty="0">
                <a:solidFill>
                  <a:srgbClr val="FF0000"/>
                </a:solidFill>
              </a:rPr>
              <a:t>2</a:t>
            </a:r>
            <a:r>
              <a:rPr lang="sr-Cyrl-RS" sz="1700" dirty="0" smtClean="0">
                <a:solidFill>
                  <a:srgbClr val="FF0000"/>
                </a:solidFill>
              </a:rPr>
              <a:t>,</a:t>
            </a:r>
            <a:r>
              <a:rPr lang="en-US" sz="1700" dirty="0" smtClean="0">
                <a:solidFill>
                  <a:srgbClr val="FF0000"/>
                </a:solidFill>
              </a:rPr>
              <a:t>384</a:t>
            </a:r>
            <a:r>
              <a:rPr lang="sr-Cyrl-RS" sz="1700" dirty="0" smtClean="0">
                <a:solidFill>
                  <a:srgbClr val="FF0000"/>
                </a:solidFill>
              </a:rPr>
              <a:t>.</a:t>
            </a:r>
            <a:r>
              <a:rPr lang="en-US" sz="1700" dirty="0">
                <a:solidFill>
                  <a:srgbClr val="FF0000"/>
                </a:solidFill>
              </a:rPr>
              <a:t>1</a:t>
            </a:r>
            <a:r>
              <a:rPr lang="en-US" sz="1700" dirty="0" smtClean="0">
                <a:solidFill>
                  <a:srgbClr val="FF0000"/>
                </a:solidFill>
              </a:rPr>
              <a:t>64</a:t>
            </a:r>
            <a:r>
              <a:rPr lang="sr-Cyrl-RS" sz="1700" dirty="0" smtClean="0">
                <a:solidFill>
                  <a:srgbClr val="FF0000"/>
                </a:solidFill>
              </a:rPr>
              <a:t>.</a:t>
            </a:r>
            <a:r>
              <a:rPr lang="en-US" sz="1700" dirty="0" smtClean="0">
                <a:solidFill>
                  <a:srgbClr val="FF0000"/>
                </a:solidFill>
              </a:rPr>
              <a:t>13</a:t>
            </a:r>
            <a:r>
              <a:rPr lang="sr-Cyrl-RS" sz="1700" dirty="0" smtClean="0">
                <a:solidFill>
                  <a:srgbClr val="FF0000"/>
                </a:solidFill>
              </a:rPr>
              <a:t>0 </a:t>
            </a:r>
            <a:r>
              <a:rPr lang="sr-Cyrl-RS" sz="1700" dirty="0"/>
              <a:t>динара и пренета средства из ранијих година у износу од </a:t>
            </a:r>
            <a:r>
              <a:rPr lang="en-US" sz="1700" dirty="0" smtClean="0">
                <a:solidFill>
                  <a:srgbClr val="FF0000"/>
                </a:solidFill>
              </a:rPr>
              <a:t>71</a:t>
            </a:r>
            <a:r>
              <a:rPr lang="sr-Cyrl-RS" sz="1700" dirty="0" smtClean="0">
                <a:solidFill>
                  <a:srgbClr val="FF0000"/>
                </a:solidFill>
              </a:rPr>
              <a:t>.</a:t>
            </a:r>
            <a:r>
              <a:rPr lang="en-US" sz="1700" dirty="0" smtClean="0">
                <a:solidFill>
                  <a:srgbClr val="FF0000"/>
                </a:solidFill>
              </a:rPr>
              <a:t>207</a:t>
            </a:r>
            <a:r>
              <a:rPr lang="sr-Cyrl-RS" sz="1700" dirty="0" smtClean="0">
                <a:solidFill>
                  <a:srgbClr val="FF0000"/>
                </a:solidFill>
              </a:rPr>
              <a:t>.</a:t>
            </a:r>
            <a:r>
              <a:rPr lang="en-US" sz="1700" dirty="0" smtClean="0">
                <a:solidFill>
                  <a:srgbClr val="FF0000"/>
                </a:solidFill>
              </a:rPr>
              <a:t>860</a:t>
            </a:r>
            <a:r>
              <a:rPr lang="sr-Cyrl-RS" sz="1700" dirty="0" smtClean="0"/>
              <a:t> </a:t>
            </a:r>
            <a:r>
              <a:rPr lang="sr-Cyrl-RS" sz="1700" dirty="0"/>
              <a:t>динара. </a:t>
            </a:r>
          </a:p>
        </p:txBody>
      </p:sp>
      <p:sp>
        <p:nvSpPr>
          <p:cNvPr id="4" name="Slide Number Placeholder 3">
            <a:extLst>
              <a:ext uri="{FF2B5EF4-FFF2-40B4-BE49-F238E27FC236}">
                <a16:creationId xmlns:a16="http://schemas.microsoft.com/office/drawing/2014/main" xmlns=""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a16="http://schemas.microsoft.com/office/drawing/2014/main" xmlns=""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a16="http://schemas.microsoft.com/office/drawing/2014/main" xmlns="" id="{166762BC-F4C2-481D-B9D2-3C8B403BB8B2}"/>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xmlns=""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a16="http://schemas.microsoft.com/office/drawing/2014/main" xmlns="" id="{9F752DEC-C823-4E33-9B74-2DB6D4AFC9BB}"/>
              </a:ext>
            </a:extLst>
          </p:cNvPr>
          <p:cNvSpPr txBox="1"/>
          <p:nvPr/>
        </p:nvSpPr>
        <p:spPr>
          <a:xfrm>
            <a:off x="3878844" y="1839830"/>
            <a:ext cx="4979436" cy="1323439"/>
          </a:xfrm>
          <a:prstGeom prst="rect">
            <a:avLst/>
          </a:prstGeom>
          <a:noFill/>
        </p:spPr>
        <p:txBody>
          <a:bodyPr wrap="square" rtlCol="0">
            <a:spAutoFit/>
          </a:bodyPr>
          <a:lstStyle/>
          <a:p>
            <a:r>
              <a:rPr lang="sr-Cyrl-RS" sz="4400" b="1" dirty="0" smtClean="0">
                <a:solidFill>
                  <a:srgbClr val="FF0000"/>
                </a:solidFill>
              </a:rPr>
              <a:t>2,</a:t>
            </a:r>
            <a:r>
              <a:rPr lang="en-US" sz="4400" b="1" dirty="0" smtClean="0">
                <a:solidFill>
                  <a:srgbClr val="FF0000"/>
                </a:solidFill>
              </a:rPr>
              <a:t>455</a:t>
            </a:r>
            <a:r>
              <a:rPr lang="sr-Cyrl-RS" sz="4400" b="1" dirty="0" smtClean="0">
                <a:solidFill>
                  <a:srgbClr val="FF0000"/>
                </a:solidFill>
              </a:rPr>
              <a:t>.</a:t>
            </a:r>
            <a:r>
              <a:rPr lang="en-US" sz="4400" b="1" dirty="0" smtClean="0">
                <a:solidFill>
                  <a:srgbClr val="FF0000"/>
                </a:solidFill>
              </a:rPr>
              <a:t>371</a:t>
            </a:r>
            <a:r>
              <a:rPr lang="sr-Cyrl-RS" sz="4400" b="1" dirty="0" smtClean="0">
                <a:solidFill>
                  <a:srgbClr val="FF0000"/>
                </a:solidFill>
              </a:rPr>
              <a:t>.</a:t>
            </a:r>
            <a:r>
              <a:rPr lang="en-US" sz="4400" b="1" dirty="0" smtClean="0">
                <a:solidFill>
                  <a:srgbClr val="FF0000"/>
                </a:solidFill>
              </a:rPr>
              <a:t>99</a:t>
            </a:r>
            <a:r>
              <a:rPr lang="sr-Cyrl-RS" sz="4400" b="1" dirty="0" smtClean="0">
                <a:solidFill>
                  <a:srgbClr val="FF0000"/>
                </a:solidFill>
              </a:rPr>
              <a:t>0</a:t>
            </a:r>
            <a:r>
              <a:rPr lang="en-GB" sz="4400" b="1" dirty="0" smtClean="0"/>
              <a:t> </a:t>
            </a:r>
            <a:r>
              <a:rPr lang="sr-Cyrl-RS" sz="3600" b="1" dirty="0"/>
              <a:t>милијарди динара</a:t>
            </a:r>
            <a:endParaRPr lang="en-US" sz="3600" b="1" dirty="0"/>
          </a:p>
        </p:txBody>
      </p:sp>
    </p:spTree>
    <p:extLst>
      <p:ext uri="{BB962C8B-B14F-4D97-AF65-F5344CB8AC3E}">
        <p14:creationId xmlns:p14="http://schemas.microsoft.com/office/powerpoint/2010/main"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3770</TotalTime>
  <Words>1924</Words>
  <Application>Microsoft Office PowerPoint</Application>
  <PresentationFormat>On-screen Show (4:3)</PresentationFormat>
  <Paragraphs>398</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Custom Design</vt:lpstr>
      <vt:lpstr>ГРАД  ВРШАЦ</vt:lpstr>
      <vt:lpstr>PowerPoint Presentation</vt:lpstr>
      <vt:lpstr>PowerPoint Presentation</vt:lpstr>
      <vt:lpstr>PowerPoint Presentation</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2020. годину</vt:lpstr>
      <vt:lpstr>Структура планираних прихода и примања за 2020. годину</vt:lpstr>
      <vt:lpstr>Шта се променило у односу на 2019. годину?</vt:lpstr>
      <vt:lpstr>На шта се троше јавна средства?</vt:lpstr>
      <vt:lpstr>Шта су расходи и издаци буџета?</vt:lpstr>
      <vt:lpstr>Структура планираних расхода и издатака буџета за 2020. годину</vt:lpstr>
      <vt:lpstr>Структура планираних расхода и издатака буџета за 2020. годину</vt:lpstr>
      <vt:lpstr>Расходи буџета по програмима</vt:lpstr>
      <vt:lpstr>Структура расхода по буџетским програмима</vt:lpstr>
      <vt:lpstr>Расходи буџета расподељени по буџетским корисницима</vt:lpstr>
      <vt:lpstr>Најважнији капитални пројекти</vt:lpstr>
      <vt:lpstr>Најважнији пројекти од интереса за локалну заједницу</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Dragan Dakic</cp:lastModifiedBy>
  <cp:revision>410</cp:revision>
  <cp:lastPrinted>2022-02-23T14:49:42Z</cp:lastPrinted>
  <dcterms:created xsi:type="dcterms:W3CDTF">2006-08-16T00:00:00Z</dcterms:created>
  <dcterms:modified xsi:type="dcterms:W3CDTF">2022-03-01T06:47:08Z</dcterms:modified>
</cp:coreProperties>
</file>